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917" r:id="rId2"/>
    <p:sldId id="891" r:id="rId3"/>
    <p:sldId id="893" r:id="rId4"/>
    <p:sldId id="894" r:id="rId5"/>
    <p:sldId id="919" r:id="rId6"/>
    <p:sldId id="920" r:id="rId7"/>
    <p:sldId id="895" r:id="rId8"/>
    <p:sldId id="896" r:id="rId9"/>
    <p:sldId id="897" r:id="rId10"/>
    <p:sldId id="921" r:id="rId11"/>
    <p:sldId id="898" r:id="rId12"/>
    <p:sldId id="899" r:id="rId13"/>
    <p:sldId id="911" r:id="rId14"/>
  </p:sldIdLst>
  <p:sldSz cx="12192000" cy="6858000"/>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22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t>6/6/2022</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06430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02AC24A9-CCB6-4F8D-B8DB-C2F3692CFA5A}" type="datetimeFigureOut">
              <a:rPr lang="en-US" smtClean="0"/>
              <a:t>6/6/2022</a:t>
            </a:fld>
            <a:endParaRPr lang="en-US"/>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4167014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02AC24A9-CCB6-4F8D-B8DB-C2F3692CFA5A}" type="datetimeFigureOut">
              <a:rPr lang="en-US" smtClean="0"/>
              <a:t>6/6/2022</a:t>
            </a:fld>
            <a:endParaRPr lang="en-US"/>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5501540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ema RDM">
    <p:bg>
      <p:bgPr>
        <a:gradFill>
          <a:gsLst>
            <a:gs pos="39000">
              <a:schemeClr val="accent1"/>
            </a:gs>
            <a:gs pos="12000">
              <a:schemeClr val="accent1">
                <a:lumMod val="5000"/>
                <a:lumOff val="95000"/>
              </a:schemeClr>
            </a:gs>
            <a:gs pos="60000">
              <a:schemeClr val="accent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лавие 1"/>
          <p:cNvSpPr>
            <a:spLocks noGrp="1"/>
          </p:cNvSpPr>
          <p:nvPr>
            <p:ph type="ctrTitle"/>
          </p:nvPr>
        </p:nvSpPr>
        <p:spPr>
          <a:xfrm>
            <a:off x="1524000" y="1126494"/>
            <a:ext cx="9144000" cy="2387600"/>
          </a:xfrm>
        </p:spPr>
        <p:txBody>
          <a:bodyPr anchor="b"/>
          <a:lstStyle>
            <a:lvl1pPr algn="ctr">
              <a:defRPr sz="6000"/>
            </a:lvl1pPr>
          </a:lstStyle>
          <a:p>
            <a:r>
              <a:rPr lang="bg-BG"/>
              <a:t>Редакт. стил загл. образец</a:t>
            </a:r>
            <a:endParaRPr lang="bg-BG" dirty="0"/>
          </a:p>
        </p:txBody>
      </p:sp>
      <p:sp>
        <p:nvSpPr>
          <p:cNvPr id="3" name="Подзаглавие 2"/>
          <p:cNvSpPr>
            <a:spLocks noGrp="1"/>
          </p:cNvSpPr>
          <p:nvPr>
            <p:ph type="subTitle" idx="1"/>
          </p:nvPr>
        </p:nvSpPr>
        <p:spPr>
          <a:xfrm>
            <a:off x="1524000" y="395255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bg-BG"/>
              <a:t>Щракнете, за да редактирате стила на подзаглавието в образеца</a:t>
            </a:r>
          </a:p>
        </p:txBody>
      </p:sp>
      <p:sp>
        <p:nvSpPr>
          <p:cNvPr id="5" name="Контейнер за долния колонтитул 4"/>
          <p:cNvSpPr>
            <a:spLocks noGrp="1"/>
          </p:cNvSpPr>
          <p:nvPr>
            <p:ph type="ftr" sz="quarter" idx="11"/>
          </p:nvPr>
        </p:nvSpPr>
        <p:spPr>
          <a:xfrm>
            <a:off x="4831080" y="6066471"/>
            <a:ext cx="4114800" cy="365125"/>
          </a:xfrm>
          <a:prstGeom prst="rect">
            <a:avLst/>
          </a:prstGeom>
        </p:spPr>
        <p:txBody>
          <a:bodyPr/>
          <a:lstStyle/>
          <a:p>
            <a:r>
              <a:rPr lang="en-US"/>
              <a:t>www.rdm-bg.com </a:t>
            </a:r>
            <a:endParaRPr lang="bg-BG"/>
          </a:p>
        </p:txBody>
      </p:sp>
      <p:sp>
        <p:nvSpPr>
          <p:cNvPr id="6" name="Контейнер за номер на слайда 5"/>
          <p:cNvSpPr>
            <a:spLocks noGrp="1"/>
          </p:cNvSpPr>
          <p:nvPr>
            <p:ph type="sldNum" sz="quarter" idx="12"/>
          </p:nvPr>
        </p:nvSpPr>
        <p:spPr>
          <a:xfrm>
            <a:off x="9296400" y="6066471"/>
            <a:ext cx="2743200" cy="365125"/>
          </a:xfrm>
        </p:spPr>
        <p:txBody>
          <a:bodyPr/>
          <a:lstStyle/>
          <a:p>
            <a:fld id="{46566E07-EF5E-4296-A62D-F3991A428B8B}" type="slidenum">
              <a:rPr lang="bg-BG" smtClean="0"/>
              <a:t>‹#›</a:t>
            </a:fld>
            <a:endParaRPr lang="bg-BG"/>
          </a:p>
        </p:txBody>
      </p:sp>
    </p:spTree>
    <p:extLst>
      <p:ext uri="{BB962C8B-B14F-4D97-AF65-F5344CB8AC3E}">
        <p14:creationId xmlns:p14="http://schemas.microsoft.com/office/powerpoint/2010/main" val="3779689326"/>
      </p:ext>
    </p:extLst>
  </p:cSld>
  <p:clrMapOvr>
    <a:masterClrMapping/>
  </p:clrMapOvr>
  <p:extLst>
    <p:ext uri="{DCECCB84-F9BA-43D5-87BE-67443E8EF086}">
      <p15:sldGuideLst xmlns:p15="http://schemas.microsoft.com/office/powerpoint/2012/main">
        <p15:guide id="1"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6/6/2022</a:t>
            </a:fld>
            <a:endParaRPr lang="en-US"/>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164708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02AC24A9-CCB6-4F8D-B8DB-C2F3692CFA5A}" type="datetimeFigureOut">
              <a:rPr lang="en-US" smtClean="0"/>
              <a:t>6/6/2022</a:t>
            </a:fld>
            <a:endParaRPr lang="en-US"/>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961019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6/6/2022</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530031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6/6/2022</a:t>
            </a:fld>
            <a:endParaRPr lang="en-US"/>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823064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02AC24A9-CCB6-4F8D-B8DB-C2F3692CFA5A}" type="datetimeFigureOut">
              <a:rPr lang="en-US" smtClean="0"/>
              <a:t>6/6/2022</a:t>
            </a:fld>
            <a:endParaRPr lang="en-US"/>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451279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2AC24A9-CCB6-4F8D-B8DB-C2F3692CFA5A}" type="datetimeFigureOut">
              <a:rPr lang="en-US" smtClean="0"/>
              <a:t>6/6/2022</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442817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6/6/2022</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367900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6/6/2022</a:t>
            </a:fld>
            <a:endParaRPr lang="en-US"/>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394838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6/6/2022</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a:t>
            </a:fld>
            <a:endParaRPr lang="en-US"/>
          </a:p>
        </p:txBody>
      </p:sp>
    </p:spTree>
    <p:extLst>
      <p:ext uri="{BB962C8B-B14F-4D97-AF65-F5344CB8AC3E}">
        <p14:creationId xmlns:p14="http://schemas.microsoft.com/office/powerpoint/2010/main" val="2827218142"/>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79" r:id="rId6"/>
    <p:sldLayoutId id="2147483675" r:id="rId7"/>
    <p:sldLayoutId id="2147483676" r:id="rId8"/>
    <p:sldLayoutId id="2147483677" r:id="rId9"/>
    <p:sldLayoutId id="2147483678" r:id="rId10"/>
    <p:sldLayoutId id="2147483680" r:id="rId11"/>
    <p:sldLayoutId id="2147483687" r:id="rId12"/>
  </p:sldLayoutIdLst>
  <p:txStyles>
    <p:title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лавие 4"/>
          <p:cNvSpPr>
            <a:spLocks noGrp="1"/>
          </p:cNvSpPr>
          <p:nvPr>
            <p:ph type="ctrTitle"/>
          </p:nvPr>
        </p:nvSpPr>
        <p:spPr>
          <a:xfrm>
            <a:off x="1216265" y="2522271"/>
            <a:ext cx="9144000" cy="2387600"/>
          </a:xfrm>
        </p:spPr>
        <p:txBody>
          <a:bodyPr>
            <a:normAutofit fontScale="90000"/>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br>
              <a:rPr kumimoji="0" lang="bg-BG" sz="5686" b="1" i="0" u="none" strike="noStrike" kern="1200" cap="none" spc="0" normalizeH="0" baseline="0" noProof="0" dirty="0">
                <a:ln>
                  <a:noFill/>
                </a:ln>
                <a:solidFill>
                  <a:srgbClr val="002060"/>
                </a:solidFill>
                <a:effectLst/>
                <a:uLnTx/>
                <a:uFillTx/>
                <a:latin typeface="Times New Roman"/>
                <a:ea typeface="+mn-ea"/>
                <a:cs typeface="Arial"/>
              </a:rPr>
            </a:br>
            <a:br>
              <a:rPr kumimoji="0" lang="bg-BG" sz="5686" b="1" i="0" u="none" strike="noStrike" kern="1200" cap="none" spc="0" normalizeH="0" baseline="0" noProof="0" dirty="0">
                <a:ln>
                  <a:noFill/>
                </a:ln>
                <a:solidFill>
                  <a:srgbClr val="002060"/>
                </a:solidFill>
                <a:effectLst/>
                <a:uLnTx/>
                <a:uFillTx/>
                <a:latin typeface="Times New Roman"/>
                <a:ea typeface="+mn-ea"/>
                <a:cs typeface="Arial"/>
              </a:rPr>
            </a:br>
            <a:br>
              <a:rPr kumimoji="0" lang="bg-BG" sz="5686" b="1" i="0" u="none" strike="noStrike" kern="1200" cap="none" spc="0" normalizeH="0" baseline="0" noProof="0" dirty="0">
                <a:ln>
                  <a:noFill/>
                </a:ln>
                <a:solidFill>
                  <a:srgbClr val="002060"/>
                </a:solidFill>
                <a:effectLst/>
                <a:uLnTx/>
                <a:uFillTx/>
                <a:latin typeface="Times New Roman"/>
                <a:ea typeface="+mn-ea"/>
                <a:cs typeface="Arial"/>
              </a:rPr>
            </a:br>
            <a:br>
              <a:rPr kumimoji="0" lang="bg-BG" sz="5686" b="1" i="0" u="none" strike="noStrike" kern="1200" cap="none" spc="0" normalizeH="0" baseline="0" noProof="0" dirty="0">
                <a:ln>
                  <a:noFill/>
                </a:ln>
                <a:solidFill>
                  <a:srgbClr val="002060"/>
                </a:solidFill>
                <a:effectLst/>
                <a:uLnTx/>
                <a:uFillTx/>
                <a:latin typeface="Times New Roman"/>
                <a:ea typeface="+mn-ea"/>
                <a:cs typeface="Arial"/>
              </a:rPr>
            </a:br>
            <a:br>
              <a:rPr kumimoji="0" lang="bg-BG" sz="5686" b="1" i="0" u="none" strike="noStrike" kern="1200" cap="none" spc="0" normalizeH="0" baseline="0" noProof="0" dirty="0">
                <a:ln>
                  <a:noFill/>
                </a:ln>
                <a:solidFill>
                  <a:srgbClr val="002060"/>
                </a:solidFill>
                <a:effectLst/>
                <a:uLnTx/>
                <a:uFillTx/>
                <a:latin typeface="Times New Roman"/>
                <a:ea typeface="+mn-ea"/>
                <a:cs typeface="Arial"/>
              </a:rPr>
            </a:br>
            <a:r>
              <a:rPr kumimoji="0" lang="bg-BG" sz="5686" b="1" i="0" u="none" strike="noStrike" kern="1200" cap="none" spc="0" normalizeH="0" baseline="0" noProof="0" dirty="0">
                <a:ln>
                  <a:noFill/>
                </a:ln>
                <a:solidFill>
                  <a:srgbClr val="002060"/>
                </a:solidFill>
                <a:effectLst/>
                <a:uLnTx/>
                <a:uFillTx/>
                <a:latin typeface="Times New Roman"/>
                <a:ea typeface="+mn-ea"/>
                <a:cs typeface="Arial"/>
              </a:rPr>
              <a:t>Институционална и законодателна рамка за защитата от насилие и тормоз на работното място</a:t>
            </a:r>
            <a:br>
              <a:rPr lang="bg-BG" altLang="en-US" dirty="0"/>
            </a:br>
            <a:endParaRPr lang="bg-BG" dirty="0"/>
          </a:p>
        </p:txBody>
      </p:sp>
      <p:sp>
        <p:nvSpPr>
          <p:cNvPr id="4" name="Контейнер за номер на слайда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566E07-EF5E-4296-A62D-F3991A428B8B}" type="slidenum">
              <a:rPr kumimoji="0" lang="bg-BG" sz="1200" b="0" i="0" u="none" strike="noStrike" kern="1200" cap="none" spc="0" normalizeH="0" baseline="0" noProof="0" smtClean="0">
                <a:ln>
                  <a:noFill/>
                </a:ln>
                <a:solidFill>
                  <a:srgbClr val="2B338C">
                    <a:tint val="75000"/>
                  </a:srgbClr>
                </a:solidFill>
                <a:effectLst/>
                <a:uLnTx/>
                <a:uFillTx/>
                <a:latin typeface="Futu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bg-BG" sz="1200" b="0" i="0" u="none" strike="noStrike" kern="1200" cap="none" spc="0" normalizeH="0" baseline="0" noProof="0">
              <a:ln>
                <a:noFill/>
              </a:ln>
              <a:solidFill>
                <a:srgbClr val="2B338C">
                  <a:tint val="75000"/>
                </a:srgbClr>
              </a:solidFill>
              <a:effectLst/>
              <a:uLnTx/>
              <a:uFillTx/>
              <a:latin typeface="Futura"/>
              <a:ea typeface="+mn-ea"/>
              <a:cs typeface="+mn-cs"/>
            </a:endParaRPr>
          </a:p>
        </p:txBody>
      </p:sp>
    </p:spTree>
    <p:extLst>
      <p:ext uri="{BB962C8B-B14F-4D97-AF65-F5344CB8AC3E}">
        <p14:creationId xmlns:p14="http://schemas.microsoft.com/office/powerpoint/2010/main" val="5141156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675120" y="897659"/>
            <a:ext cx="11061251" cy="5823815"/>
          </a:xfrm>
        </p:spPr>
        <p:txBody>
          <a:bodyPr>
            <a:normAutofit lnSpcReduction="10000"/>
          </a:bodyPr>
          <a:lstStyle/>
          <a:p>
            <a:pPr marL="0" marR="0" lvl="0" indent="0" defTabSz="926658" rtl="0" eaLnBrk="0" fontAlgn="base" latinLnBrk="0" hangingPunct="0">
              <a:lnSpc>
                <a:spcPct val="90000"/>
              </a:lnSpc>
              <a:spcBef>
                <a:spcPct val="20000"/>
              </a:spcBef>
              <a:spcAft>
                <a:spcPts val="569"/>
              </a:spcAft>
              <a:buClr>
                <a:srgbClr val="083160"/>
              </a:buClr>
              <a:buSzPct val="90000"/>
              <a:buFont typeface="Wingdings" panose="05000000000000000000" pitchFamily="2" charset="2"/>
              <a:buNone/>
              <a:tabLst/>
              <a:defRPr/>
            </a:pPr>
            <a:r>
              <a:rPr kumimoji="0" lang="bg-BG" sz="4000" b="1" i="0" u="none" strike="noStrike" kern="1200" cap="none" spc="0" normalizeH="0" baseline="0" dirty="0">
                <a:ln>
                  <a:noFill/>
                </a:ln>
                <a:solidFill>
                  <a:srgbClr val="002060"/>
                </a:solidFill>
                <a:effectLst>
                  <a:outerShdw blurRad="38100" dist="38100" dir="2700000" algn="tl">
                    <a:srgbClr val="000000">
                      <a:alpha val="43137"/>
                    </a:srgbClr>
                  </a:outerShdw>
                </a:effectLst>
                <a:uLnTx/>
                <a:uFillTx/>
                <a:latin typeface="Times New Roman"/>
                <a:ea typeface="+mn-ea"/>
                <a:cs typeface="Arial"/>
              </a:rPr>
              <a:t>Сексуален тормоз на работното място</a:t>
            </a:r>
          </a:p>
          <a:p>
            <a:pPr marL="0" marR="0" lvl="0" indent="0" defTabSz="926658" rtl="0" eaLnBrk="0" fontAlgn="base" latinLnBrk="0" hangingPunct="0">
              <a:lnSpc>
                <a:spcPct val="90000"/>
              </a:lnSpc>
              <a:spcBef>
                <a:spcPct val="20000"/>
              </a:spcBef>
              <a:spcAft>
                <a:spcPts val="569"/>
              </a:spcAft>
              <a:buClr>
                <a:srgbClr val="083160"/>
              </a:buClr>
              <a:buSzPct val="90000"/>
              <a:buFont typeface="Wingdings" panose="05000000000000000000" pitchFamily="2" charset="2"/>
              <a:buNone/>
              <a:tabLst/>
              <a:defRPr/>
            </a:pPr>
            <a:endParaRPr kumimoji="0" lang="bg-BG" b="1" i="0" u="none" strike="noStrike" kern="1200" cap="none" spc="0" normalizeH="0" baseline="0" dirty="0">
              <a:ln>
                <a:noFill/>
              </a:ln>
              <a:solidFill>
                <a:srgbClr val="002060"/>
              </a:solidFill>
              <a:effectLst>
                <a:outerShdw blurRad="38100" dist="38100" dir="2700000" algn="tl">
                  <a:srgbClr val="000000">
                    <a:alpha val="43137"/>
                  </a:srgbClr>
                </a:outerShdw>
              </a:effectLst>
              <a:uLnTx/>
              <a:uFillTx/>
              <a:latin typeface="Times New Roman"/>
              <a:ea typeface="+mn-ea"/>
              <a:cs typeface="Arial"/>
            </a:endParaRPr>
          </a:p>
          <a:p>
            <a:pPr marL="0" marR="0" lvl="0" indent="0" algn="l" defTabSz="926658" rtl="0" eaLnBrk="0" fontAlgn="base" latinLnBrk="0" hangingPunct="0">
              <a:lnSpc>
                <a:spcPct val="80000"/>
              </a:lnSpc>
              <a:spcBef>
                <a:spcPct val="20000"/>
              </a:spcBef>
              <a:spcAft>
                <a:spcPct val="0"/>
              </a:spcAft>
              <a:buClr>
                <a:srgbClr val="083160"/>
              </a:buClr>
              <a:buSzPct val="90000"/>
              <a:buFont typeface="Wingdings" panose="05000000000000000000" pitchFamily="2" charset="2"/>
              <a:buNone/>
              <a:tabLst/>
              <a:defRPr/>
            </a:pPr>
            <a:endParaRPr kumimoji="0" lang="ru-RU" altLang="bg-BG" sz="1800" b="0" i="0" u="none" strike="noStrike" kern="1200" cap="none" spc="0" normalizeH="0" baseline="0" noProof="0" dirty="0">
              <a:ln>
                <a:noFill/>
              </a:ln>
              <a:solidFill>
                <a:srgbClr val="083160"/>
              </a:solidFill>
              <a:effectLst/>
              <a:uLnTx/>
              <a:uFillTx/>
              <a:latin typeface="Verdana" panose="020B0604030504040204" pitchFamily="34" charset="0"/>
              <a:ea typeface="+mn-ea"/>
              <a:cs typeface="Arial"/>
            </a:endParaRPr>
          </a:p>
          <a:p>
            <a:pPr marL="0" marR="0" lvl="0" indent="0" algn="just" defTabSz="926658" rtl="0" eaLnBrk="0" fontAlgn="base" latinLnBrk="0" hangingPunct="0">
              <a:lnSpc>
                <a:spcPct val="80000"/>
              </a:lnSpc>
              <a:spcBef>
                <a:spcPct val="20000"/>
              </a:spcBef>
              <a:spcAft>
                <a:spcPct val="0"/>
              </a:spcAft>
              <a:buClr>
                <a:srgbClr val="083160"/>
              </a:buClr>
              <a:buSzPct val="90000"/>
              <a:buFont typeface="Wingdings" panose="05000000000000000000" pitchFamily="2" charset="2"/>
              <a:buNone/>
              <a:tabLst/>
              <a:defRPr/>
            </a:pPr>
            <a:r>
              <a:rPr kumimoji="0" lang="bg-BG" altLang="bg-BG" b="1" i="0" u="none" strike="noStrike" kern="1200" cap="none" spc="0" normalizeH="0" baseline="0" noProof="0" dirty="0">
                <a:ln>
                  <a:noFill/>
                </a:ln>
                <a:solidFill>
                  <a:srgbClr val="083160"/>
                </a:solidFill>
                <a:effectLst/>
                <a:uLnTx/>
                <a:uFillTx/>
                <a:latin typeface="Times New Roman" panose="02020603050405020304" pitchFamily="18" charset="0"/>
                <a:cs typeface="Times New Roman" panose="02020603050405020304" pitchFamily="18" charset="0"/>
              </a:rPr>
              <a:t>Понятието “сексуален тормоз” е формулирано в закона по почти идентичен начин с тормоза, като особеността е, че нежеланото поведение е от сексуално естество. Връзката между това поведение и определен от закона признак – предмет на защита в тези случаи може да се отнася до два признака – пол и/или сексуална ориентация. </a:t>
            </a:r>
          </a:p>
          <a:p>
            <a:pPr marL="0" marR="0" lvl="0" indent="0" algn="just" defTabSz="926658" rtl="0" eaLnBrk="0" fontAlgn="base" latinLnBrk="0" hangingPunct="0">
              <a:lnSpc>
                <a:spcPct val="80000"/>
              </a:lnSpc>
              <a:spcBef>
                <a:spcPct val="20000"/>
              </a:spcBef>
              <a:spcAft>
                <a:spcPct val="0"/>
              </a:spcAft>
              <a:buClr>
                <a:srgbClr val="083160"/>
              </a:buClr>
              <a:buSzPct val="90000"/>
              <a:buFont typeface="Wingdings" panose="05000000000000000000" pitchFamily="2" charset="2"/>
              <a:buNone/>
              <a:tabLst/>
              <a:defRPr/>
            </a:pPr>
            <a:endParaRPr lang="bg-BG" b="1" dirty="0">
              <a:solidFill>
                <a:srgbClr val="083160"/>
              </a:solidFill>
              <a:latin typeface="Times New Roman" panose="02020603050405020304" pitchFamily="18" charset="0"/>
              <a:ea typeface="+mj-ea"/>
              <a:cs typeface="Times New Roman" panose="02020603050405020304" pitchFamily="18" charset="0"/>
            </a:endParaRPr>
          </a:p>
          <a:p>
            <a:pPr marL="0" marR="0" lvl="0" indent="0" algn="just" defTabSz="926658" rtl="0" eaLnBrk="0" fontAlgn="base" latinLnBrk="0" hangingPunct="0">
              <a:lnSpc>
                <a:spcPct val="80000"/>
              </a:lnSpc>
              <a:spcBef>
                <a:spcPct val="20000"/>
              </a:spcBef>
              <a:spcAft>
                <a:spcPct val="0"/>
              </a:spcAft>
              <a:buClr>
                <a:srgbClr val="083160"/>
              </a:buClr>
              <a:buSzPct val="90000"/>
              <a:buFont typeface="Wingdings" panose="05000000000000000000" pitchFamily="2" charset="2"/>
              <a:buNone/>
              <a:tabLst/>
              <a:defRPr/>
            </a:pPr>
            <a:r>
              <a:rPr lang="bg-BG" b="1" dirty="0">
                <a:solidFill>
                  <a:srgbClr val="083160"/>
                </a:solidFill>
                <a:latin typeface="Times New Roman" panose="02020603050405020304" pitchFamily="18" charset="0"/>
                <a:ea typeface="+mj-ea"/>
                <a:cs typeface="Times New Roman" panose="02020603050405020304" pitchFamily="18" charset="0"/>
              </a:rPr>
              <a:t>Най-често до ситуация на упражнен сексуален тормоз на работното място се стига при йерархически </a:t>
            </a:r>
            <a:r>
              <a:rPr lang="bg-BG" b="1" dirty="0" err="1">
                <a:solidFill>
                  <a:srgbClr val="083160"/>
                </a:solidFill>
                <a:latin typeface="Times New Roman" panose="02020603050405020304" pitchFamily="18" charset="0"/>
                <a:ea typeface="+mj-ea"/>
                <a:cs typeface="Times New Roman" panose="02020603050405020304" pitchFamily="18" charset="0"/>
              </a:rPr>
              <a:t>съподчинени</a:t>
            </a:r>
            <a:r>
              <a:rPr lang="bg-BG" b="1" dirty="0">
                <a:solidFill>
                  <a:srgbClr val="083160"/>
                </a:solidFill>
                <a:latin typeface="Times New Roman" panose="02020603050405020304" pitchFamily="18" charset="0"/>
                <a:ea typeface="+mj-ea"/>
                <a:cs typeface="Times New Roman" panose="02020603050405020304" pitchFamily="18" charset="0"/>
              </a:rPr>
              <a:t> служители, поради което законът въвежда една частна разновидност на този вид тормоз – </a:t>
            </a:r>
            <a:r>
              <a:rPr lang="bg-BG" b="1" i="1" dirty="0">
                <a:solidFill>
                  <a:srgbClr val="083160"/>
                </a:solidFill>
                <a:latin typeface="Times New Roman" panose="02020603050405020304" pitchFamily="18" charset="0"/>
                <a:ea typeface="+mj-ea"/>
                <a:cs typeface="Times New Roman" panose="02020603050405020304" pitchFamily="18" charset="0"/>
              </a:rPr>
              <a:t>„когато отказът да се приеме подобно поведение или принудата към него може да повлияе на вземането на решения, засягащи лицето“. </a:t>
            </a:r>
            <a:r>
              <a:rPr lang="bg-BG" b="1" dirty="0">
                <a:solidFill>
                  <a:srgbClr val="083160"/>
                </a:solidFill>
                <a:latin typeface="Times New Roman" panose="02020603050405020304" pitchFamily="18" charset="0"/>
                <a:ea typeface="+mj-ea"/>
                <a:cs typeface="Times New Roman" panose="02020603050405020304" pitchFamily="18" charset="0"/>
              </a:rPr>
              <a:t>Отказът на засегнатото лице може да бъде както изричен, така и мълчалив, а упражнената принуда – физическа или психическа.</a:t>
            </a:r>
            <a:endParaRPr kumimoji="0" lang="bg-BG" b="1" i="0" u="none" strike="noStrike" kern="1200" cap="none" spc="0" normalizeH="0" baseline="0" dirty="0">
              <a:ln>
                <a:noFill/>
              </a:ln>
              <a:solidFill>
                <a:srgbClr val="002060"/>
              </a:solidFill>
              <a:effectLst/>
              <a:uLnTx/>
              <a:uFillTx/>
              <a:latin typeface="Times New Roman" panose="02020603050405020304" pitchFamily="18" charset="0"/>
              <a:ea typeface="+mj-ea"/>
              <a:cs typeface="Times New Roman" panose="02020603050405020304" pitchFamily="18" charset="0"/>
            </a:endParaRPr>
          </a:p>
          <a:p>
            <a:pPr marL="0" marR="0" lvl="0" indent="0" algn="just" defTabSz="926658" rtl="0" eaLnBrk="0" fontAlgn="base" latinLnBrk="0" hangingPunct="0">
              <a:lnSpc>
                <a:spcPct val="80000"/>
              </a:lnSpc>
              <a:spcBef>
                <a:spcPct val="20000"/>
              </a:spcBef>
              <a:spcAft>
                <a:spcPct val="0"/>
              </a:spcAft>
              <a:buClr>
                <a:srgbClr val="083160"/>
              </a:buClr>
              <a:buSzPct val="90000"/>
              <a:buFont typeface="Wingdings" panose="05000000000000000000" pitchFamily="2" charset="2"/>
              <a:buNone/>
              <a:tabLst/>
              <a:defRPr/>
            </a:pPr>
            <a:br>
              <a:rPr kumimoji="0" lang="bg-BG" sz="1800" b="1" i="0" u="none" strike="noStrike" kern="1200" cap="none" spc="0" normalizeH="0" baseline="0" dirty="0">
                <a:ln>
                  <a:noFill/>
                </a:ln>
                <a:solidFill>
                  <a:srgbClr val="002060"/>
                </a:solidFill>
                <a:effectLst/>
                <a:uLnTx/>
                <a:uFillTx/>
                <a:latin typeface="Times New Roman" panose="02020603050405020304" pitchFamily="18" charset="0"/>
                <a:ea typeface="+mj-ea"/>
                <a:cs typeface="Times New Roman" panose="02020603050405020304" pitchFamily="18" charset="0"/>
              </a:rPr>
            </a:br>
            <a:br>
              <a:rPr lang="bg-BG" dirty="0"/>
            </a:br>
            <a:endParaRPr lang="bg-BG" dirty="0"/>
          </a:p>
        </p:txBody>
      </p:sp>
      <p:sp>
        <p:nvSpPr>
          <p:cNvPr id="4" name="Контейнер за номер на слайда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566E07-EF5E-4296-A62D-F3991A428B8B}" type="slidenum">
              <a:rPr kumimoji="0" lang="bg-BG" sz="1200" b="0" i="0" u="none" strike="noStrike" kern="1200" cap="none" spc="0" normalizeH="0" baseline="0" noProof="0" smtClean="0">
                <a:ln>
                  <a:noFill/>
                </a:ln>
                <a:solidFill>
                  <a:srgbClr val="2B338C">
                    <a:tint val="75000"/>
                  </a:srgbClr>
                </a:solidFill>
                <a:effectLst/>
                <a:uLnTx/>
                <a:uFillTx/>
                <a:latin typeface="Futu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bg-BG" sz="1200" b="0" i="0" u="none" strike="noStrike" kern="1200" cap="none" spc="0" normalizeH="0" baseline="0" noProof="0">
              <a:ln>
                <a:noFill/>
              </a:ln>
              <a:solidFill>
                <a:srgbClr val="2B338C">
                  <a:tint val="75000"/>
                </a:srgbClr>
              </a:solidFill>
              <a:effectLst/>
              <a:uLnTx/>
              <a:uFillTx/>
              <a:latin typeface="Futura"/>
              <a:ea typeface="+mn-ea"/>
              <a:cs typeface="+mn-cs"/>
            </a:endParaRPr>
          </a:p>
        </p:txBody>
      </p:sp>
    </p:spTree>
    <p:extLst>
      <p:ext uri="{BB962C8B-B14F-4D97-AF65-F5344CB8AC3E}">
        <p14:creationId xmlns:p14="http://schemas.microsoft.com/office/powerpoint/2010/main" val="733331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723612" y="790709"/>
            <a:ext cx="11055061" cy="6308436"/>
          </a:xfrm>
        </p:spPr>
        <p:txBody>
          <a:bodyPr>
            <a:normAutofit/>
          </a:bodyPr>
          <a:lstStyle/>
          <a:p>
            <a:pPr marL="0" marR="0" lvl="0" indent="0" defTabSz="926658" rtl="0" eaLnBrk="0" fontAlgn="base" latinLnBrk="0" hangingPunct="0">
              <a:lnSpc>
                <a:spcPct val="90000"/>
              </a:lnSpc>
              <a:spcBef>
                <a:spcPct val="20000"/>
              </a:spcBef>
              <a:spcAft>
                <a:spcPts val="569"/>
              </a:spcAft>
              <a:buClr>
                <a:srgbClr val="083160"/>
              </a:buClr>
              <a:buSzPct val="90000"/>
              <a:buFont typeface="Wingdings" panose="05000000000000000000" pitchFamily="2" charset="2"/>
              <a:buNone/>
              <a:tabLst/>
              <a:defRPr/>
            </a:pPr>
            <a:r>
              <a:rPr kumimoji="0" lang="bg-BG" sz="36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Times New Roman"/>
                <a:ea typeface="+mj-ea"/>
                <a:cs typeface="Arial"/>
              </a:rPr>
              <a:t>Противодействие от страна на работодателя срещу тормоза на работното място</a:t>
            </a:r>
          </a:p>
          <a:p>
            <a:pPr marL="0" marR="0" lvl="0" indent="0" defTabSz="926658" rtl="0" eaLnBrk="0" fontAlgn="base" latinLnBrk="0" hangingPunct="0">
              <a:lnSpc>
                <a:spcPct val="90000"/>
              </a:lnSpc>
              <a:spcBef>
                <a:spcPct val="20000"/>
              </a:spcBef>
              <a:spcAft>
                <a:spcPts val="569"/>
              </a:spcAft>
              <a:buClr>
                <a:srgbClr val="083160"/>
              </a:buClr>
              <a:buSzPct val="90000"/>
              <a:buFont typeface="Wingdings" panose="05000000000000000000" pitchFamily="2" charset="2"/>
              <a:buNone/>
              <a:tabLst/>
              <a:defRPr/>
            </a:pPr>
            <a:br>
              <a:rPr kumimoji="0" lang="bg-BG" sz="24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Times New Roman"/>
                <a:ea typeface="+mj-ea"/>
                <a:cs typeface="Arial"/>
              </a:rPr>
            </a:br>
            <a:r>
              <a:rPr kumimoji="0" lang="bg-BG" sz="24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Times New Roman"/>
                <a:ea typeface="+mj-ea"/>
                <a:cs typeface="Arial"/>
              </a:rPr>
              <a:t>П</a:t>
            </a:r>
            <a:r>
              <a:rPr kumimoji="0" lang="bg-BG" sz="2400" b="1" i="0" u="none" strike="noStrike" kern="1200" cap="none" spc="0" normalizeH="0" baseline="0" noProof="0" dirty="0">
                <a:ln>
                  <a:noFill/>
                </a:ln>
                <a:solidFill>
                  <a:srgbClr val="002060"/>
                </a:solidFill>
                <a:effectLst/>
                <a:uLnTx/>
                <a:uFillTx/>
                <a:latin typeface="Times New Roman"/>
                <a:ea typeface="+mj-ea"/>
                <a:cs typeface="Arial"/>
              </a:rPr>
              <a:t>ревантивни и последващи мерки</a:t>
            </a:r>
            <a:br>
              <a:rPr kumimoji="0" lang="bg-BG" sz="2600" b="1" i="0" u="none" strike="noStrike" kern="1200" cap="none" spc="0" normalizeH="0" baseline="0" dirty="0">
                <a:ln>
                  <a:noFill/>
                </a:ln>
                <a:solidFill>
                  <a:srgbClr val="002060"/>
                </a:solidFill>
                <a:effectLst/>
                <a:uLnTx/>
                <a:uFillTx/>
                <a:latin typeface="Times New Roman" panose="02020603050405020304" pitchFamily="18" charset="0"/>
                <a:ea typeface="+mj-ea"/>
                <a:cs typeface="Times New Roman" panose="02020603050405020304" pitchFamily="18" charset="0"/>
              </a:rPr>
            </a:br>
            <a:br>
              <a:rPr lang="bg-BG" dirty="0"/>
            </a:br>
            <a:r>
              <a:rPr lang="bg-BG" dirty="0"/>
              <a:t>- </a:t>
            </a:r>
            <a:r>
              <a:rPr lang="bg-BG" b="1" dirty="0">
                <a:solidFill>
                  <a:srgbClr val="002060"/>
                </a:solidFill>
                <a:latin typeface="Times New Roman" panose="02020603050405020304" pitchFamily="18" charset="0"/>
                <a:cs typeface="Times New Roman" panose="02020603050405020304" pitchFamily="18" charset="0"/>
              </a:rPr>
              <a:t>сътрудничество със синдикатите (социален диалог)</a:t>
            </a:r>
          </a:p>
          <a:p>
            <a:pPr marR="0" lvl="0" defTabSz="926658" rtl="0" eaLnBrk="0" fontAlgn="base" latinLnBrk="0" hangingPunct="0">
              <a:lnSpc>
                <a:spcPct val="90000"/>
              </a:lnSpc>
              <a:spcBef>
                <a:spcPct val="20000"/>
              </a:spcBef>
              <a:spcAft>
                <a:spcPts val="569"/>
              </a:spcAft>
              <a:buClr>
                <a:srgbClr val="083160"/>
              </a:buClr>
              <a:buSzPct val="90000"/>
              <a:buFontTx/>
              <a:buChar char="-"/>
              <a:tabLst/>
              <a:defRPr/>
            </a:pPr>
            <a:r>
              <a:rPr lang="bg-BG" b="1" dirty="0">
                <a:solidFill>
                  <a:srgbClr val="002060"/>
                </a:solidFill>
                <a:latin typeface="Times New Roman" panose="02020603050405020304" pitchFamily="18" charset="0"/>
                <a:cs typeface="Times New Roman" panose="02020603050405020304" pitchFamily="18" charset="0"/>
              </a:rPr>
              <a:t>обучения по ЗЗДискр. </a:t>
            </a:r>
          </a:p>
          <a:p>
            <a:pPr marR="0" lvl="0" defTabSz="926658" rtl="0" eaLnBrk="0" fontAlgn="base" latinLnBrk="0" hangingPunct="0">
              <a:lnSpc>
                <a:spcPct val="90000"/>
              </a:lnSpc>
              <a:spcBef>
                <a:spcPct val="20000"/>
              </a:spcBef>
              <a:spcAft>
                <a:spcPts val="569"/>
              </a:spcAft>
              <a:buClr>
                <a:srgbClr val="083160"/>
              </a:buClr>
              <a:buSzPct val="90000"/>
              <a:buFontTx/>
              <a:buChar char="-"/>
              <a:tabLst/>
              <a:defRPr/>
            </a:pPr>
            <a:r>
              <a:rPr lang="bg-BG" b="1" dirty="0">
                <a:solidFill>
                  <a:srgbClr val="002060"/>
                </a:solidFill>
                <a:latin typeface="Times New Roman" panose="02020603050405020304" pitchFamily="18" charset="0"/>
                <a:cs typeface="Times New Roman" panose="02020603050405020304" pitchFamily="18" charset="0"/>
              </a:rPr>
              <a:t>Във вътрешните актове на работодателя (Правилник за вътрешния трудов ред, Етичен кодекс и др.) могат да се включат разпоредби от антидискриминационно естество;</a:t>
            </a:r>
          </a:p>
          <a:p>
            <a:pPr marR="0" lvl="0" defTabSz="926658" rtl="0" eaLnBrk="0" fontAlgn="base" latinLnBrk="0" hangingPunct="0">
              <a:lnSpc>
                <a:spcPct val="90000"/>
              </a:lnSpc>
              <a:spcBef>
                <a:spcPct val="20000"/>
              </a:spcBef>
              <a:spcAft>
                <a:spcPts val="569"/>
              </a:spcAft>
              <a:buClr>
                <a:srgbClr val="083160"/>
              </a:buClr>
              <a:buSzPct val="90000"/>
              <a:buFontTx/>
              <a:buChar char="-"/>
              <a:tabLst/>
              <a:defRPr/>
            </a:pPr>
            <a:r>
              <a:rPr lang="bg-BG" b="1" dirty="0">
                <a:solidFill>
                  <a:srgbClr val="002060"/>
                </a:solidFill>
                <a:latin typeface="Times New Roman" panose="02020603050405020304" pitchFamily="18" charset="0"/>
                <a:cs typeface="Times New Roman" panose="02020603050405020304" pitchFamily="18" charset="0"/>
              </a:rPr>
              <a:t>Разглеждане на сигнали за тормоз;</a:t>
            </a:r>
          </a:p>
          <a:p>
            <a:pPr marR="0" lvl="0" defTabSz="926658" rtl="0" eaLnBrk="0" fontAlgn="base" latinLnBrk="0" hangingPunct="0">
              <a:lnSpc>
                <a:spcPct val="90000"/>
              </a:lnSpc>
              <a:spcBef>
                <a:spcPct val="20000"/>
              </a:spcBef>
              <a:spcAft>
                <a:spcPts val="569"/>
              </a:spcAft>
              <a:buClr>
                <a:srgbClr val="083160"/>
              </a:buClr>
              <a:buSzPct val="90000"/>
              <a:buFontTx/>
              <a:buChar char="-"/>
              <a:tabLst/>
              <a:defRPr/>
            </a:pPr>
            <a:r>
              <a:rPr lang="bg-BG" b="1" dirty="0">
                <a:solidFill>
                  <a:srgbClr val="002060"/>
                </a:solidFill>
                <a:latin typeface="Times New Roman" panose="02020603050405020304" pitchFamily="18" charset="0"/>
                <a:cs typeface="Times New Roman" panose="02020603050405020304" pitchFamily="18" charset="0"/>
              </a:rPr>
              <a:t>Налагане на дисциплинарни наказания.</a:t>
            </a:r>
          </a:p>
        </p:txBody>
      </p:sp>
      <p:sp>
        <p:nvSpPr>
          <p:cNvPr id="4" name="Контейнер за номер на слайда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566E07-EF5E-4296-A62D-F3991A428B8B}" type="slidenum">
              <a:rPr kumimoji="0" lang="bg-BG" sz="1200" b="0" i="0" u="none" strike="noStrike" kern="1200" cap="none" spc="0" normalizeH="0" baseline="0" noProof="0" smtClean="0">
                <a:ln>
                  <a:noFill/>
                </a:ln>
                <a:solidFill>
                  <a:srgbClr val="2B338C">
                    <a:tint val="75000"/>
                  </a:srgbClr>
                </a:solidFill>
                <a:effectLst/>
                <a:uLnTx/>
                <a:uFillTx/>
                <a:latin typeface="Futu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bg-BG" sz="1200" b="0" i="0" u="none" strike="noStrike" kern="1200" cap="none" spc="0" normalizeH="0" baseline="0" noProof="0">
              <a:ln>
                <a:noFill/>
              </a:ln>
              <a:solidFill>
                <a:srgbClr val="2B338C">
                  <a:tint val="75000"/>
                </a:srgbClr>
              </a:solidFill>
              <a:effectLst/>
              <a:uLnTx/>
              <a:uFillTx/>
              <a:latin typeface="Futura"/>
              <a:ea typeface="+mn-ea"/>
              <a:cs typeface="+mn-cs"/>
            </a:endParaRPr>
          </a:p>
        </p:txBody>
      </p:sp>
    </p:spTree>
    <p:extLst>
      <p:ext uri="{BB962C8B-B14F-4D97-AF65-F5344CB8AC3E}">
        <p14:creationId xmlns:p14="http://schemas.microsoft.com/office/powerpoint/2010/main" val="13073354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36114" y="990153"/>
            <a:ext cx="11055061" cy="4566936"/>
          </a:xfrm>
        </p:spPr>
        <p:txBody>
          <a:bodyPr>
            <a:normAutofit/>
          </a:bodyPr>
          <a:lstStyle/>
          <a:p>
            <a:pPr marL="0" marR="0" lvl="0" indent="0" defTabSz="926658" rtl="0" eaLnBrk="0" fontAlgn="base" latinLnBrk="0" hangingPunct="0">
              <a:lnSpc>
                <a:spcPct val="90000"/>
              </a:lnSpc>
              <a:spcBef>
                <a:spcPct val="20000"/>
              </a:spcBef>
              <a:spcAft>
                <a:spcPts val="569"/>
              </a:spcAft>
              <a:buClr>
                <a:srgbClr val="083160"/>
              </a:buClr>
              <a:buSzPct val="90000"/>
              <a:buFont typeface="Wingdings" panose="05000000000000000000" pitchFamily="2" charset="2"/>
              <a:buNone/>
              <a:tabLst/>
              <a:defRPr/>
            </a:pPr>
            <a:r>
              <a:rPr kumimoji="0" lang="bg-BG" b="1" i="0" u="none" strike="noStrike" kern="1200" cap="none" spc="0" normalizeH="0" baseline="0" dirty="0">
                <a:ln>
                  <a:noFill/>
                </a:ln>
                <a:solidFill>
                  <a:srgbClr val="002060"/>
                </a:solidFill>
                <a:effectLst>
                  <a:outerShdw blurRad="38100" dist="38100" dir="2700000" algn="tl">
                    <a:srgbClr val="000000">
                      <a:alpha val="43137"/>
                    </a:srgbClr>
                  </a:outerShdw>
                </a:effectLst>
                <a:uLnTx/>
                <a:uFillTx/>
                <a:latin typeface="Times New Roman"/>
                <a:ea typeface="+mj-ea"/>
                <a:cs typeface="Arial"/>
              </a:rPr>
              <a:t>Защита срещу дискриминацията и тормоза на работното място – по административен и по съдебен ред</a:t>
            </a:r>
          </a:p>
          <a:p>
            <a:pPr marL="0" marR="0" lvl="0" indent="0" defTabSz="926658" rtl="0" eaLnBrk="0" fontAlgn="base" latinLnBrk="0" hangingPunct="0">
              <a:lnSpc>
                <a:spcPct val="90000"/>
              </a:lnSpc>
              <a:spcBef>
                <a:spcPct val="20000"/>
              </a:spcBef>
              <a:spcAft>
                <a:spcPts val="569"/>
              </a:spcAft>
              <a:buClr>
                <a:srgbClr val="083160"/>
              </a:buClr>
              <a:buSzPct val="90000"/>
              <a:buFont typeface="Wingdings" panose="05000000000000000000" pitchFamily="2" charset="2"/>
              <a:buNone/>
              <a:tabLst/>
              <a:defRPr/>
            </a:pPr>
            <a:endParaRPr lang="bg-BG" b="1" dirty="0">
              <a:solidFill>
                <a:srgbClr val="002060"/>
              </a:solidFill>
              <a:effectLst>
                <a:outerShdw blurRad="38100" dist="38100" dir="2700000" algn="tl">
                  <a:srgbClr val="000000">
                    <a:alpha val="43137"/>
                  </a:srgbClr>
                </a:outerShdw>
              </a:effectLst>
              <a:latin typeface="Times New Roman"/>
              <a:ea typeface="+mj-ea"/>
              <a:cs typeface="Arial"/>
            </a:endParaRPr>
          </a:p>
          <a:p>
            <a:pPr marL="0" marR="0" lvl="0" indent="0" defTabSz="926658" rtl="0" eaLnBrk="0" fontAlgn="base" latinLnBrk="0" hangingPunct="0">
              <a:lnSpc>
                <a:spcPct val="90000"/>
              </a:lnSpc>
              <a:spcBef>
                <a:spcPct val="20000"/>
              </a:spcBef>
              <a:spcAft>
                <a:spcPts val="569"/>
              </a:spcAft>
              <a:buClr>
                <a:srgbClr val="083160"/>
              </a:buClr>
              <a:buSzPct val="90000"/>
              <a:buFont typeface="Wingdings" panose="05000000000000000000" pitchFamily="2" charset="2"/>
              <a:buNone/>
              <a:tabLst/>
              <a:defRPr/>
            </a:pPr>
            <a:endParaRPr kumimoji="0" lang="bg-BG" b="1" i="0" u="none" strike="noStrike" kern="1200" cap="none" spc="0" normalizeH="0" baseline="0" dirty="0">
              <a:ln>
                <a:noFill/>
              </a:ln>
              <a:solidFill>
                <a:srgbClr val="002060"/>
              </a:solidFill>
              <a:effectLst>
                <a:outerShdw blurRad="38100" dist="38100" dir="2700000" algn="tl">
                  <a:srgbClr val="000000">
                    <a:alpha val="43137"/>
                  </a:srgbClr>
                </a:outerShdw>
              </a:effectLst>
              <a:uLnTx/>
              <a:uFillTx/>
              <a:latin typeface="Times New Roman"/>
              <a:ea typeface="+mj-ea"/>
              <a:cs typeface="Arial"/>
            </a:endParaRPr>
          </a:p>
          <a:p>
            <a:pPr marL="0" marR="0" lvl="0" indent="0" defTabSz="926658" rtl="0" eaLnBrk="0" fontAlgn="base" latinLnBrk="0" hangingPunct="0">
              <a:lnSpc>
                <a:spcPct val="90000"/>
              </a:lnSpc>
              <a:spcBef>
                <a:spcPct val="20000"/>
              </a:spcBef>
              <a:spcAft>
                <a:spcPts val="569"/>
              </a:spcAft>
              <a:buClr>
                <a:srgbClr val="083160"/>
              </a:buClr>
              <a:buSzPct val="90000"/>
              <a:buFont typeface="Wingdings" panose="05000000000000000000" pitchFamily="2" charset="2"/>
              <a:buNone/>
              <a:tabLst/>
              <a:defRPr/>
            </a:pPr>
            <a:br>
              <a:rPr kumimoji="0" lang="bg-BG" b="1" i="0" u="none" strike="noStrike" kern="1200" cap="none" spc="0" normalizeH="0" baseline="0" dirty="0">
                <a:ln>
                  <a:noFill/>
                </a:ln>
                <a:solidFill>
                  <a:srgbClr val="002060"/>
                </a:solidFill>
                <a:effectLst>
                  <a:outerShdw blurRad="38100" dist="38100" dir="2700000" algn="tl">
                    <a:srgbClr val="000000">
                      <a:alpha val="43137"/>
                    </a:srgbClr>
                  </a:outerShdw>
                </a:effectLst>
                <a:uLnTx/>
                <a:uFillTx/>
                <a:latin typeface="Times New Roman"/>
                <a:ea typeface="+mj-ea"/>
                <a:cs typeface="Arial"/>
              </a:rPr>
            </a:br>
            <a:r>
              <a:rPr kumimoji="0" lang="bg-BG" b="1" i="0" u="none" strike="noStrike" kern="1200" cap="none" spc="0" normalizeH="0" baseline="0" dirty="0">
                <a:ln>
                  <a:noFill/>
                </a:ln>
                <a:solidFill>
                  <a:srgbClr val="002060"/>
                </a:solidFill>
                <a:effectLst/>
                <a:uLnTx/>
                <a:uFillTx/>
                <a:latin typeface="Times New Roman"/>
                <a:ea typeface="+mj-ea"/>
                <a:cs typeface="Arial"/>
              </a:rPr>
              <a:t>- Производство пред Комисията за защита от дискриминация;</a:t>
            </a:r>
          </a:p>
          <a:p>
            <a:pPr marL="0" marR="0" lvl="0" indent="0" defTabSz="926658" rtl="0" eaLnBrk="0" fontAlgn="base" latinLnBrk="0" hangingPunct="0">
              <a:lnSpc>
                <a:spcPct val="90000"/>
              </a:lnSpc>
              <a:spcBef>
                <a:spcPct val="20000"/>
              </a:spcBef>
              <a:spcAft>
                <a:spcPts val="569"/>
              </a:spcAft>
              <a:buClr>
                <a:srgbClr val="083160"/>
              </a:buClr>
              <a:buSzPct val="90000"/>
              <a:buFont typeface="Wingdings" panose="05000000000000000000" pitchFamily="2" charset="2"/>
              <a:buNone/>
              <a:tabLst/>
              <a:defRPr/>
            </a:pPr>
            <a:r>
              <a:rPr lang="bg-BG" b="1" dirty="0">
                <a:solidFill>
                  <a:srgbClr val="002060"/>
                </a:solidFill>
                <a:latin typeface="Times New Roman"/>
                <a:ea typeface="+mj-ea"/>
                <a:cs typeface="Arial"/>
              </a:rPr>
              <a:t>- Съдебно производство.</a:t>
            </a:r>
            <a:br>
              <a:rPr kumimoji="0" lang="bg-BG" b="1" i="0" u="none" strike="noStrike" kern="1200" cap="none" spc="0" normalizeH="0" baseline="0" dirty="0">
                <a:ln>
                  <a:noFill/>
                </a:ln>
                <a:solidFill>
                  <a:srgbClr val="002060"/>
                </a:solidFill>
                <a:effectLst/>
                <a:uLnTx/>
                <a:uFillTx/>
                <a:latin typeface="Times New Roman"/>
                <a:ea typeface="+mj-ea"/>
                <a:cs typeface="Arial"/>
              </a:rPr>
            </a:br>
            <a:br>
              <a:rPr lang="bg-BG" dirty="0"/>
            </a:br>
            <a:endParaRPr lang="bg-BG" dirty="0"/>
          </a:p>
        </p:txBody>
      </p:sp>
      <p:sp>
        <p:nvSpPr>
          <p:cNvPr id="4" name="Контейнер за номер на слайда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566E07-EF5E-4296-A62D-F3991A428B8B}" type="slidenum">
              <a:rPr kumimoji="0" lang="bg-BG" sz="1200" b="0" i="0" u="none" strike="noStrike" kern="1200" cap="none" spc="0" normalizeH="0" baseline="0" noProof="0" smtClean="0">
                <a:ln>
                  <a:noFill/>
                </a:ln>
                <a:solidFill>
                  <a:srgbClr val="2B338C">
                    <a:tint val="75000"/>
                  </a:srgbClr>
                </a:solidFill>
                <a:effectLst/>
                <a:uLnTx/>
                <a:uFillTx/>
                <a:latin typeface="Futu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bg-BG" sz="1200" b="0" i="0" u="none" strike="noStrike" kern="1200" cap="none" spc="0" normalizeH="0" baseline="0" noProof="0">
              <a:ln>
                <a:noFill/>
              </a:ln>
              <a:solidFill>
                <a:srgbClr val="2B338C">
                  <a:tint val="75000"/>
                </a:srgbClr>
              </a:solidFill>
              <a:effectLst/>
              <a:uLnTx/>
              <a:uFillTx/>
              <a:latin typeface="Futura"/>
              <a:ea typeface="+mn-ea"/>
              <a:cs typeface="+mn-cs"/>
            </a:endParaRPr>
          </a:p>
        </p:txBody>
      </p:sp>
    </p:spTree>
    <p:extLst>
      <p:ext uri="{BB962C8B-B14F-4D97-AF65-F5344CB8AC3E}">
        <p14:creationId xmlns:p14="http://schemas.microsoft.com/office/powerpoint/2010/main" val="18258272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лавие 4"/>
          <p:cNvSpPr>
            <a:spLocks noGrp="1"/>
          </p:cNvSpPr>
          <p:nvPr>
            <p:ph type="ctrTitle"/>
          </p:nvPr>
        </p:nvSpPr>
        <p:spPr>
          <a:xfrm>
            <a:off x="1613430" y="4277180"/>
            <a:ext cx="9144000" cy="2387600"/>
          </a:xfrm>
        </p:spPr>
        <p:txBody>
          <a:bodyPr>
            <a:normAutofit fontScale="90000"/>
          </a:bodyPr>
          <a:lstStyle/>
          <a:p>
            <a:pPr marL="424217" marR="0" lvl="0" indent="-252725" algn="r" defTabSz="866485" rtl="0" eaLnBrk="1" fontAlgn="base" latinLnBrk="0" hangingPunct="1">
              <a:lnSpc>
                <a:spcPct val="100000"/>
              </a:lnSpc>
              <a:spcBef>
                <a:spcPts val="0"/>
              </a:spcBef>
              <a:spcAft>
                <a:spcPct val="0"/>
              </a:spcAft>
              <a:buClrTx/>
              <a:buSzTx/>
              <a:buFontTx/>
              <a:buNone/>
              <a:tabLst/>
              <a:defRPr/>
            </a:pPr>
            <a:r>
              <a:rPr kumimoji="0" lang="bg-BG" altLang="en-US" sz="2274" b="1" i="1" u="none" strike="noStrike" kern="1200" cap="none" spc="0" normalizeH="0" baseline="0" dirty="0">
                <a:ln>
                  <a:noFill/>
                </a:ln>
                <a:solidFill>
                  <a:srgbClr val="002060"/>
                </a:solidFill>
                <a:effectLst>
                  <a:outerShdw blurRad="38100" dist="38100" dir="2700000" algn="tl">
                    <a:srgbClr val="C0C0C0"/>
                  </a:outerShdw>
                </a:effectLst>
                <a:uLnTx/>
                <a:uFillTx/>
                <a:latin typeface="Arial"/>
                <a:ea typeface="+mn-ea"/>
                <a:cs typeface="Arial"/>
              </a:rPr>
              <a:t>доц. д-р Андрей Александров – адвокат, съдружник в Адвокатско дружество "Камбуров и съдружници"</a:t>
            </a:r>
            <a:br>
              <a:rPr kumimoji="0" lang="bg-BG" altLang="en-US" sz="2274" b="1" i="1" u="none" strike="noStrike" kern="1200" cap="none" spc="0" normalizeH="0" baseline="0" dirty="0">
                <a:ln>
                  <a:noFill/>
                </a:ln>
                <a:solidFill>
                  <a:srgbClr val="002060"/>
                </a:solidFill>
                <a:effectLst>
                  <a:outerShdw blurRad="38100" dist="38100" dir="2700000" algn="tl">
                    <a:srgbClr val="C0C0C0"/>
                  </a:outerShdw>
                </a:effectLst>
                <a:uLnTx/>
                <a:uFillTx/>
                <a:latin typeface="Arial"/>
                <a:ea typeface="+mn-ea"/>
                <a:cs typeface="Arial"/>
              </a:rPr>
            </a:br>
            <a:r>
              <a:rPr kumimoji="0" lang="bg-BG" altLang="en-US" sz="2274" b="1" i="1" u="none" strike="noStrike" kern="1200" cap="none" spc="0" normalizeH="0" baseline="0" dirty="0">
                <a:ln>
                  <a:noFill/>
                </a:ln>
                <a:solidFill>
                  <a:srgbClr val="002060"/>
                </a:solidFill>
                <a:effectLst>
                  <a:outerShdw blurRad="38100" dist="38100" dir="2700000" algn="tl">
                    <a:srgbClr val="C0C0C0"/>
                  </a:outerShdw>
                </a:effectLst>
                <a:uLnTx/>
                <a:uFillTx/>
                <a:latin typeface="Arial"/>
                <a:ea typeface="+mn-ea"/>
                <a:cs typeface="Arial"/>
              </a:rPr>
              <a:t>Доцент по трудово право и обществено осигуряване в ИДП при Българската академия на науките</a:t>
            </a:r>
            <a:br>
              <a:rPr kumimoji="0" lang="ru-RU" altLang="en-US" sz="2274" b="1" i="1" u="none" strike="noStrike" kern="1200" cap="none" spc="0" normalizeH="0" baseline="0" noProof="0" dirty="0">
                <a:ln>
                  <a:noFill/>
                </a:ln>
                <a:solidFill>
                  <a:srgbClr val="002060"/>
                </a:solidFill>
                <a:effectLst>
                  <a:outerShdw blurRad="38100" dist="38100" dir="2700000" algn="tl">
                    <a:srgbClr val="C0C0C0"/>
                  </a:outerShdw>
                </a:effectLst>
                <a:uLnTx/>
                <a:uFillTx/>
                <a:latin typeface="Arial"/>
                <a:ea typeface="+mn-ea"/>
                <a:cs typeface="Arial"/>
              </a:rPr>
            </a:br>
            <a:r>
              <a:rPr kumimoji="0" lang="ru-RU" altLang="en-US" sz="2274" b="1" i="1" u="none" strike="noStrike" kern="1200" cap="none" spc="0" normalizeH="0" baseline="0" noProof="0" dirty="0">
                <a:ln>
                  <a:noFill/>
                </a:ln>
                <a:solidFill>
                  <a:srgbClr val="002060"/>
                </a:solidFill>
                <a:effectLst>
                  <a:outerShdw blurRad="38100" dist="38100" dir="2700000" algn="tl">
                    <a:srgbClr val="C0C0C0"/>
                  </a:outerShdw>
                </a:effectLst>
                <a:uLnTx/>
                <a:uFillTx/>
                <a:latin typeface="Arial"/>
                <a:ea typeface="+mn-ea"/>
                <a:cs typeface="Arial"/>
              </a:rPr>
              <a:t>a.alexandrov@kambourov.biz </a:t>
            </a:r>
            <a:br>
              <a:rPr kumimoji="0" lang="ru-RU" altLang="en-US" sz="2274" b="1" i="1" u="none" strike="noStrike" kern="1200" cap="none" spc="0" normalizeH="0" baseline="0" noProof="0" dirty="0">
                <a:ln>
                  <a:noFill/>
                </a:ln>
                <a:solidFill>
                  <a:srgbClr val="002060"/>
                </a:solidFill>
                <a:effectLst>
                  <a:outerShdw blurRad="38100" dist="38100" dir="2700000" algn="tl">
                    <a:srgbClr val="C0C0C0"/>
                  </a:outerShdw>
                </a:effectLst>
                <a:uLnTx/>
                <a:uFillTx/>
                <a:latin typeface="Arial"/>
                <a:ea typeface="+mn-ea"/>
                <a:cs typeface="Arial"/>
              </a:rPr>
            </a:br>
            <a:br>
              <a:rPr kumimoji="0" lang="ru-RU" altLang="en-US" sz="2274" b="1" i="1" u="none" strike="noStrike" kern="1200" cap="none" spc="0" normalizeH="0" baseline="0" noProof="0" dirty="0">
                <a:ln>
                  <a:noFill/>
                </a:ln>
                <a:solidFill>
                  <a:srgbClr val="002060"/>
                </a:solidFill>
                <a:effectLst>
                  <a:outerShdw blurRad="38100" dist="38100" dir="2700000" algn="tl">
                    <a:srgbClr val="C0C0C0"/>
                  </a:outerShdw>
                </a:effectLst>
                <a:uLnTx/>
                <a:uFillTx/>
                <a:latin typeface="Arial"/>
                <a:ea typeface="+mn-ea"/>
                <a:cs typeface="Arial"/>
              </a:rPr>
            </a:br>
            <a:br>
              <a:rPr kumimoji="0" lang="ru-RU" altLang="en-US" sz="2274" b="1" i="1" u="none" strike="noStrike" kern="1200" cap="none" spc="0" normalizeH="0" baseline="0" noProof="0" dirty="0">
                <a:ln>
                  <a:noFill/>
                </a:ln>
                <a:solidFill>
                  <a:srgbClr val="002060"/>
                </a:solidFill>
                <a:effectLst>
                  <a:outerShdw blurRad="38100" dist="38100" dir="2700000" algn="tl">
                    <a:srgbClr val="C0C0C0"/>
                  </a:outerShdw>
                </a:effectLst>
                <a:uLnTx/>
                <a:uFillTx/>
                <a:latin typeface="Arial"/>
                <a:ea typeface="+mn-ea"/>
                <a:cs typeface="Arial"/>
              </a:rPr>
            </a:br>
            <a:r>
              <a:rPr kumimoji="0" lang="bg-BG" altLang="en-US" sz="2274" b="1" i="1" u="none" strike="noStrike" kern="1200" cap="none" spc="0" normalizeH="0" baseline="0" noProof="0" dirty="0">
                <a:ln>
                  <a:noFill/>
                </a:ln>
                <a:solidFill>
                  <a:srgbClr val="002060"/>
                </a:solidFill>
                <a:effectLst>
                  <a:outerShdw blurRad="38100" dist="38100" dir="2700000" algn="tl">
                    <a:srgbClr val="C0C0C0"/>
                  </a:outerShdw>
                </a:effectLst>
                <a:uLnTx/>
                <a:uFillTx/>
                <a:latin typeface="Arial"/>
                <a:ea typeface="+mn-ea"/>
                <a:cs typeface="Arial"/>
              </a:rPr>
              <a:t>Благодаря Ви за вниманието!</a:t>
            </a:r>
            <a:br>
              <a:rPr kumimoji="0" lang="bg-BG" altLang="en-US" sz="2274" b="1" i="1" u="none" strike="noStrike" kern="1200" cap="none" spc="0" normalizeH="0" baseline="0" noProof="0" dirty="0">
                <a:ln>
                  <a:noFill/>
                </a:ln>
                <a:solidFill>
                  <a:srgbClr val="002060"/>
                </a:solidFill>
                <a:effectLst>
                  <a:outerShdw blurRad="38100" dist="38100" dir="2700000" algn="tl">
                    <a:srgbClr val="C0C0C0"/>
                  </a:outerShdw>
                </a:effectLst>
                <a:uLnTx/>
                <a:uFillTx/>
                <a:latin typeface="Arial"/>
                <a:ea typeface="+mn-ea"/>
                <a:cs typeface="Arial"/>
              </a:rPr>
            </a:br>
            <a:br>
              <a:rPr lang="bg-BG" altLang="en-US" dirty="0"/>
            </a:br>
            <a:endParaRPr lang="bg-BG" dirty="0"/>
          </a:p>
        </p:txBody>
      </p:sp>
      <p:sp>
        <p:nvSpPr>
          <p:cNvPr id="4" name="Контейнер за номер на слайда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566E07-EF5E-4296-A62D-F3991A428B8B}" type="slidenum">
              <a:rPr kumimoji="0" lang="bg-BG" sz="1200" b="0" i="0" u="none" strike="noStrike" kern="1200" cap="none" spc="0" normalizeH="0" baseline="0" noProof="0" smtClean="0">
                <a:ln>
                  <a:noFill/>
                </a:ln>
                <a:solidFill>
                  <a:srgbClr val="2B338C">
                    <a:tint val="75000"/>
                  </a:srgbClr>
                </a:solidFill>
                <a:effectLst/>
                <a:uLnTx/>
                <a:uFillTx/>
                <a:latin typeface="Futu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bg-BG" sz="1200" b="0" i="0" u="none" strike="noStrike" kern="1200" cap="none" spc="0" normalizeH="0" baseline="0" noProof="0">
              <a:ln>
                <a:noFill/>
              </a:ln>
              <a:solidFill>
                <a:srgbClr val="2B338C">
                  <a:tint val="75000"/>
                </a:srgbClr>
              </a:solidFill>
              <a:effectLst/>
              <a:uLnTx/>
              <a:uFillTx/>
              <a:latin typeface="Futura"/>
              <a:ea typeface="+mn-ea"/>
              <a:cs typeface="+mn-cs"/>
            </a:endParaRPr>
          </a:p>
        </p:txBody>
      </p:sp>
    </p:spTree>
    <p:extLst>
      <p:ext uri="{BB962C8B-B14F-4D97-AF65-F5344CB8AC3E}">
        <p14:creationId xmlns:p14="http://schemas.microsoft.com/office/powerpoint/2010/main" val="2394333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65908" y="1034474"/>
            <a:ext cx="10670309" cy="5139313"/>
          </a:xfrm>
        </p:spPr>
        <p:txBody>
          <a:bodyPr>
            <a:normAutofit/>
          </a:bodyPr>
          <a:lstStyle/>
          <a:p>
            <a:pPr marL="0" indent="0">
              <a:spcAft>
                <a:spcPts val="1200"/>
              </a:spcAft>
              <a:buNone/>
            </a:pPr>
            <a:r>
              <a:rPr kumimoji="0" lang="bg-BG" sz="28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Times New Roman"/>
                <a:ea typeface="+mj-ea"/>
                <a:cs typeface="Arial"/>
              </a:rPr>
              <a:t>СЪДЪРЖАНИЕ</a:t>
            </a:r>
            <a:br>
              <a:rPr kumimoji="0" lang="bg-BG" sz="2400" b="1" i="0" u="none" strike="noStrike" kern="1200" cap="none" spc="0" normalizeH="0" baseline="0" noProof="0" dirty="0">
                <a:ln>
                  <a:noFill/>
                </a:ln>
                <a:solidFill>
                  <a:srgbClr val="002060"/>
                </a:solidFill>
                <a:effectLst/>
                <a:uLnTx/>
                <a:uFillTx/>
                <a:latin typeface="Times New Roman"/>
                <a:ea typeface="+mj-ea"/>
                <a:cs typeface="Arial"/>
              </a:rPr>
            </a:br>
            <a:endParaRPr kumimoji="0" lang="bg-BG" sz="2400" b="1" i="0" u="none" strike="noStrike" kern="1200" cap="none" spc="0" normalizeH="0" baseline="0" noProof="0" dirty="0">
              <a:ln>
                <a:noFill/>
              </a:ln>
              <a:solidFill>
                <a:srgbClr val="002060"/>
              </a:solidFill>
              <a:effectLst/>
              <a:uLnTx/>
              <a:uFillTx/>
              <a:latin typeface="Times New Roman"/>
              <a:ea typeface="+mj-ea"/>
              <a:cs typeface="Arial"/>
            </a:endParaRPr>
          </a:p>
          <a:p>
            <a:pPr marL="0" indent="0">
              <a:spcAft>
                <a:spcPts val="1200"/>
              </a:spcAft>
              <a:buNone/>
            </a:pPr>
            <a:br>
              <a:rPr kumimoji="0" lang="bg-BG" sz="2400" b="1" i="0" u="none" strike="noStrike" kern="1200" cap="none" spc="0" normalizeH="0" baseline="0" noProof="0" dirty="0">
                <a:ln>
                  <a:noFill/>
                </a:ln>
                <a:solidFill>
                  <a:srgbClr val="002060"/>
                </a:solidFill>
                <a:effectLst/>
                <a:uLnTx/>
                <a:uFillTx/>
                <a:latin typeface="Times New Roman"/>
                <a:ea typeface="+mj-ea"/>
                <a:cs typeface="Arial"/>
              </a:rPr>
            </a:br>
            <a:r>
              <a:rPr kumimoji="0" lang="bg-BG" sz="2400" b="1" i="0" u="none" strike="noStrike" kern="1200" cap="none" spc="0" normalizeH="0" baseline="0" noProof="0" dirty="0">
                <a:ln>
                  <a:noFill/>
                </a:ln>
                <a:solidFill>
                  <a:srgbClr val="002060"/>
                </a:solidFill>
                <a:effectLst/>
                <a:uLnTx/>
                <a:uFillTx/>
                <a:latin typeface="Times New Roman"/>
                <a:ea typeface="+mj-ea"/>
                <a:cs typeface="Arial"/>
              </a:rPr>
              <a:t>• Какво представлява дискриминацията и тормозът на работното място - (понятиен апарат)?</a:t>
            </a:r>
          </a:p>
          <a:p>
            <a:pPr marL="0" indent="0">
              <a:spcAft>
                <a:spcPts val="1200"/>
              </a:spcAft>
              <a:buNone/>
            </a:pPr>
            <a:r>
              <a:rPr lang="bg-BG" b="1" dirty="0">
                <a:solidFill>
                  <a:srgbClr val="002060"/>
                </a:solidFill>
                <a:latin typeface="Times New Roman"/>
                <a:ea typeface="+mj-ea"/>
                <a:cs typeface="Arial"/>
              </a:rPr>
              <a:t>• Възможности за реакция от страна на работодателя;</a:t>
            </a:r>
          </a:p>
          <a:p>
            <a:pPr marL="0" indent="0">
              <a:spcAft>
                <a:spcPts val="1200"/>
              </a:spcAft>
              <a:buNone/>
            </a:pPr>
            <a:r>
              <a:rPr kumimoji="0" lang="bg-BG" sz="2400" b="1" i="0" u="none" strike="noStrike" kern="1200" cap="none" spc="0" normalizeH="0" baseline="0" noProof="0" dirty="0">
                <a:ln>
                  <a:noFill/>
                </a:ln>
                <a:solidFill>
                  <a:srgbClr val="002060"/>
                </a:solidFill>
                <a:effectLst/>
                <a:uLnTx/>
                <a:uFillTx/>
                <a:latin typeface="Times New Roman"/>
                <a:ea typeface="+mj-ea"/>
                <a:cs typeface="Arial"/>
              </a:rPr>
              <a:t>• Защита срещу дискриминацията и тормоза на работното място – по административен и по съдебен ред.</a:t>
            </a:r>
            <a:br>
              <a:rPr kumimoji="0" lang="bg-BG" sz="2400" b="1" i="0" u="none" strike="noStrike" kern="1200" cap="none" spc="0" normalizeH="0" baseline="0" noProof="0" dirty="0">
                <a:ln>
                  <a:noFill/>
                </a:ln>
                <a:solidFill>
                  <a:srgbClr val="002060"/>
                </a:solidFill>
                <a:effectLst/>
                <a:uLnTx/>
                <a:uFillTx/>
                <a:latin typeface="Times New Roman"/>
                <a:ea typeface="+mj-ea"/>
                <a:cs typeface="Arial"/>
              </a:rPr>
            </a:br>
            <a:br>
              <a:rPr lang="bg-BG" dirty="0"/>
            </a:br>
            <a:endParaRPr lang="bg-BG" dirty="0"/>
          </a:p>
        </p:txBody>
      </p:sp>
      <p:sp>
        <p:nvSpPr>
          <p:cNvPr id="4" name="Контейнер за номер на слайда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566E07-EF5E-4296-A62D-F3991A428B8B}" type="slidenum">
              <a:rPr kumimoji="0" lang="bg-BG" sz="1200" b="0" i="0" u="none" strike="noStrike" kern="1200" cap="none" spc="0" normalizeH="0" baseline="0" noProof="0" smtClean="0">
                <a:ln>
                  <a:noFill/>
                </a:ln>
                <a:solidFill>
                  <a:srgbClr val="2B338C">
                    <a:tint val="75000"/>
                  </a:srgbClr>
                </a:solidFill>
                <a:effectLst/>
                <a:uLnTx/>
                <a:uFillTx/>
                <a:latin typeface="Futu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bg-BG" sz="1200" b="0" i="0" u="none" strike="noStrike" kern="1200" cap="none" spc="0" normalizeH="0" baseline="0" noProof="0">
              <a:ln>
                <a:noFill/>
              </a:ln>
              <a:solidFill>
                <a:srgbClr val="2B338C">
                  <a:tint val="75000"/>
                </a:srgbClr>
              </a:solidFill>
              <a:effectLst/>
              <a:uLnTx/>
              <a:uFillTx/>
              <a:latin typeface="Futura"/>
              <a:ea typeface="+mn-ea"/>
              <a:cs typeface="+mn-cs"/>
            </a:endParaRPr>
          </a:p>
        </p:txBody>
      </p:sp>
    </p:spTree>
    <p:extLst>
      <p:ext uri="{BB962C8B-B14F-4D97-AF65-F5344CB8AC3E}">
        <p14:creationId xmlns:p14="http://schemas.microsoft.com/office/powerpoint/2010/main" val="1032847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722723" y="886118"/>
            <a:ext cx="11117344" cy="6250135"/>
          </a:xfrm>
        </p:spPr>
        <p:txBody>
          <a:bodyPr>
            <a:normAutofit fontScale="92500" lnSpcReduction="20000"/>
          </a:bodyPr>
          <a:lstStyle/>
          <a:p>
            <a:pPr marL="0" marR="0" lvl="0" indent="0" algn="l"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r>
              <a:rPr kumimoji="0" lang="bg-BG" sz="4200" b="1" i="0" u="none" strike="noStrike" kern="1200" cap="none" spc="0" normalizeH="0" baseline="0" dirty="0">
                <a:ln>
                  <a:noFill/>
                </a:ln>
                <a:solidFill>
                  <a:srgbClr val="002060"/>
                </a:solidFill>
                <a:effectLst>
                  <a:outerShdw blurRad="38100" dist="38100" dir="2700000" algn="tl">
                    <a:srgbClr val="000000">
                      <a:alpha val="43137"/>
                    </a:srgbClr>
                  </a:outerShdw>
                </a:effectLst>
                <a:uLnTx/>
                <a:uFillTx/>
                <a:latin typeface="Times New Roman"/>
                <a:ea typeface="+mj-ea"/>
                <a:cs typeface="Arial"/>
              </a:rPr>
              <a:t>Забрана за дискриминация в трудовите отношения</a:t>
            </a:r>
          </a:p>
          <a:p>
            <a:pPr marL="0" marR="0" lvl="0" indent="0"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br>
              <a:rPr kumimoji="0" lang="bg-BG" sz="2000" b="1" i="0" u="none" strike="noStrike" kern="1200" cap="none" spc="0" normalizeH="0" baseline="0" dirty="0">
                <a:ln>
                  <a:noFill/>
                </a:ln>
                <a:solidFill>
                  <a:srgbClr val="002060"/>
                </a:solidFill>
                <a:effectLst>
                  <a:outerShdw blurRad="38100" dist="38100" dir="2700000" algn="tl">
                    <a:srgbClr val="000000">
                      <a:alpha val="43137"/>
                    </a:srgbClr>
                  </a:outerShdw>
                </a:effectLst>
                <a:uLnTx/>
                <a:uFillTx/>
                <a:latin typeface="Times New Roman"/>
                <a:ea typeface="+mj-ea"/>
                <a:cs typeface="Arial"/>
              </a:rPr>
            </a:br>
            <a:br>
              <a:rPr kumimoji="0" lang="bg-BG" sz="2000" b="1" i="0" u="none" strike="noStrike" kern="1200" cap="none" spc="0" normalizeH="0" baseline="0" dirty="0">
                <a:ln>
                  <a:noFill/>
                </a:ln>
                <a:solidFill>
                  <a:srgbClr val="002060"/>
                </a:solidFill>
                <a:effectLst>
                  <a:outerShdw blurRad="38100" dist="38100" dir="2700000" algn="tl">
                    <a:srgbClr val="000000">
                      <a:alpha val="43137"/>
                    </a:srgbClr>
                  </a:outerShdw>
                </a:effectLst>
                <a:uLnTx/>
                <a:uFillTx/>
                <a:latin typeface="Times New Roman"/>
                <a:ea typeface="+mj-ea"/>
                <a:cs typeface="Arial"/>
              </a:rPr>
            </a:br>
            <a:r>
              <a:rPr kumimoji="0" lang="bg-BG" sz="2600" b="1" i="0" u="sng" strike="noStrike" kern="1200" cap="none" spc="0" normalizeH="0" baseline="0" dirty="0">
                <a:ln>
                  <a:noFill/>
                </a:ln>
                <a:solidFill>
                  <a:srgbClr val="002060"/>
                </a:solidFill>
                <a:effectLst/>
                <a:uLnTx/>
                <a:uFillTx/>
                <a:latin typeface="Times New Roman"/>
                <a:ea typeface="+mj-ea"/>
                <a:cs typeface="Arial"/>
              </a:rPr>
              <a:t>Чл. 8, ал. 3 КТ</a:t>
            </a:r>
            <a:r>
              <a:rPr kumimoji="0" lang="bg-BG" sz="2600" b="1" i="0" u="none" strike="noStrike" kern="1200" cap="none" spc="0" normalizeH="0" baseline="0" dirty="0">
                <a:ln>
                  <a:noFill/>
                </a:ln>
                <a:solidFill>
                  <a:srgbClr val="002060"/>
                </a:solidFill>
                <a:effectLst/>
                <a:uLnTx/>
                <a:uFillTx/>
                <a:latin typeface="Times New Roman"/>
                <a:ea typeface="+mj-ea"/>
                <a:cs typeface="Arial"/>
              </a:rPr>
              <a:t>: При осъществяване на трудовите права и задължения не се допуска пряка или непряка дискриминация, основана на народност, произход, пол, сексуална ориентация, раса, цвят на кожата, възраст, политически и религиозни убеждения, членуване в синдикални и други обществени организации и движения, семейно и материално положение, наличие на психически или физически увреждания, както и различия в срока на договора и продължителността на работното време.</a:t>
            </a:r>
          </a:p>
          <a:p>
            <a:pPr marL="0" marR="0" lvl="0" indent="0"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endParaRPr lang="bg-BG" sz="2600" b="1" dirty="0">
              <a:solidFill>
                <a:srgbClr val="002060"/>
              </a:solidFill>
              <a:latin typeface="Times New Roman"/>
              <a:ea typeface="+mj-ea"/>
              <a:cs typeface="Arial"/>
            </a:endParaRPr>
          </a:p>
          <a:p>
            <a:pPr marL="0" marR="0" lvl="0" indent="0"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r>
              <a:rPr kumimoji="0" lang="bg-BG" sz="2600" b="1" i="0" u="sng" strike="noStrike" kern="1200" cap="none" spc="0" normalizeH="0" baseline="0" dirty="0">
                <a:ln>
                  <a:noFill/>
                </a:ln>
                <a:solidFill>
                  <a:srgbClr val="002060"/>
                </a:solidFill>
                <a:effectLst/>
                <a:uLnTx/>
                <a:uFillTx/>
                <a:latin typeface="Times New Roman"/>
                <a:ea typeface="+mj-ea"/>
                <a:cs typeface="Arial"/>
              </a:rPr>
              <a:t>Чл. 4, ал. 1 ЗЗДискр</a:t>
            </a:r>
            <a:r>
              <a:rPr kumimoji="0" lang="bg-BG" sz="2600" b="1" i="0" u="none" strike="noStrike" kern="1200" cap="none" spc="0" normalizeH="0" baseline="0" dirty="0">
                <a:ln>
                  <a:noFill/>
                </a:ln>
                <a:solidFill>
                  <a:srgbClr val="002060"/>
                </a:solidFill>
                <a:effectLst/>
                <a:uLnTx/>
                <a:uFillTx/>
                <a:latin typeface="Times New Roman"/>
                <a:ea typeface="+mj-ea"/>
                <a:cs typeface="Arial"/>
              </a:rPr>
              <a:t>.: Забранена е всяка пряка или непряка дискриминация, основана на пол, раса, народност, етническа принадлежност, човешки геном, гражданство, произход, религия или вяра, образование, убеждения, политическа принадлежност, лично или обществено положение, увреждане, възраст, сексуална ориентация, семейно положение, имуществено състояние или на всякакви други признаци, установени в закон или в международен договор, по който Република България е страна.</a:t>
            </a:r>
          </a:p>
          <a:p>
            <a:pPr marL="0" marR="0" lvl="0" indent="0"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br>
              <a:rPr kumimoji="0" lang="bg-BG" sz="2400" b="1" i="0" u="none" strike="noStrike" kern="1200" cap="none" spc="0" normalizeH="0" baseline="0" dirty="0">
                <a:ln>
                  <a:noFill/>
                </a:ln>
                <a:solidFill>
                  <a:srgbClr val="002060"/>
                </a:solidFill>
                <a:effectLst/>
                <a:uLnTx/>
                <a:uFillTx/>
                <a:latin typeface="Times New Roman"/>
                <a:ea typeface="+mj-ea"/>
                <a:cs typeface="Arial"/>
              </a:rPr>
            </a:br>
            <a:br>
              <a:rPr lang="bg-BG" dirty="0"/>
            </a:br>
            <a:endParaRPr lang="bg-BG" dirty="0"/>
          </a:p>
        </p:txBody>
      </p:sp>
      <p:sp>
        <p:nvSpPr>
          <p:cNvPr id="4" name="Контейнер за номер на слайда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566E07-EF5E-4296-A62D-F3991A428B8B}" type="slidenum">
              <a:rPr kumimoji="0" lang="bg-BG" sz="1200" b="0" i="0" u="none" strike="noStrike" kern="1200" cap="none" spc="0" normalizeH="0" baseline="0" noProof="0" smtClean="0">
                <a:ln>
                  <a:noFill/>
                </a:ln>
                <a:solidFill>
                  <a:srgbClr val="2B338C">
                    <a:tint val="75000"/>
                  </a:srgbClr>
                </a:solidFill>
                <a:effectLst/>
                <a:uLnTx/>
                <a:uFillTx/>
                <a:latin typeface="Futu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bg-BG" sz="1200" b="0" i="0" u="none" strike="noStrike" kern="1200" cap="none" spc="0" normalizeH="0" baseline="0" noProof="0">
              <a:ln>
                <a:noFill/>
              </a:ln>
              <a:solidFill>
                <a:srgbClr val="2B338C">
                  <a:tint val="75000"/>
                </a:srgbClr>
              </a:solidFill>
              <a:effectLst/>
              <a:uLnTx/>
              <a:uFillTx/>
              <a:latin typeface="Futura"/>
              <a:ea typeface="+mn-ea"/>
              <a:cs typeface="+mn-cs"/>
            </a:endParaRPr>
          </a:p>
        </p:txBody>
      </p:sp>
    </p:spTree>
    <p:extLst>
      <p:ext uri="{BB962C8B-B14F-4D97-AF65-F5344CB8AC3E}">
        <p14:creationId xmlns:p14="http://schemas.microsoft.com/office/powerpoint/2010/main" val="1190160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650449" y="933254"/>
            <a:ext cx="10972800" cy="5788220"/>
          </a:xfrm>
        </p:spPr>
        <p:txBody>
          <a:bodyPr>
            <a:normAutofit fontScale="25000" lnSpcReduction="20000"/>
          </a:bodyPr>
          <a:lstStyle/>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r>
              <a:rPr kumimoji="0" lang="bg-BG" altLang="en-US" sz="144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Times New Roman" panose="02020603050405020304" pitchFamily="18" charset="0"/>
                <a:cs typeface="Times New Roman" panose="02020603050405020304" pitchFamily="18" charset="0"/>
              </a:rPr>
              <a:t>ДЕФИНИЦИИ</a:t>
            </a:r>
          </a:p>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endParaRPr lang="bg-BG" altLang="en-US" sz="3600" b="1" dirty="0">
              <a:solidFill>
                <a:srgbClr val="002060"/>
              </a:solidFill>
              <a:latin typeface="Times New Roman" panose="02020603050405020304" pitchFamily="18" charset="0"/>
              <a:cs typeface="Times New Roman" panose="02020603050405020304" pitchFamily="18" charset="0"/>
            </a:endParaRPr>
          </a:p>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endParaRPr lang="bg-BG" altLang="en-US" sz="3600" b="1" dirty="0">
              <a:solidFill>
                <a:srgbClr val="002060"/>
              </a:solidFill>
              <a:latin typeface="Times New Roman" panose="02020603050405020304" pitchFamily="18" charset="0"/>
              <a:cs typeface="Times New Roman" panose="02020603050405020304" pitchFamily="18" charset="0"/>
            </a:endParaRPr>
          </a:p>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endParaRPr lang="bg-BG" altLang="en-US" sz="3600" b="1" dirty="0">
              <a:solidFill>
                <a:srgbClr val="002060"/>
              </a:solidFill>
              <a:latin typeface="Times New Roman" panose="02020603050405020304" pitchFamily="18" charset="0"/>
              <a:cs typeface="Times New Roman" panose="02020603050405020304" pitchFamily="18" charset="0"/>
            </a:endParaRPr>
          </a:p>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endParaRPr lang="ru-RU" altLang="en-US" sz="3600" b="1" dirty="0">
              <a:solidFill>
                <a:srgbClr val="002060"/>
              </a:solidFill>
              <a:latin typeface="Times New Roman" panose="02020603050405020304" pitchFamily="18" charset="0"/>
              <a:cs typeface="Times New Roman" panose="02020603050405020304" pitchFamily="18" charset="0"/>
            </a:endParaRPr>
          </a:p>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endParaRPr kumimoji="0" lang="ru-RU" altLang="en-US" sz="3600" b="1" i="0"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endParaRPr>
          </a:p>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endParaRPr lang="ru-RU" altLang="en-US" sz="3600" b="1" dirty="0">
              <a:solidFill>
                <a:srgbClr val="002060"/>
              </a:solidFill>
              <a:latin typeface="Times New Roman" panose="02020603050405020304" pitchFamily="18" charset="0"/>
              <a:cs typeface="Times New Roman" panose="02020603050405020304" pitchFamily="18" charset="0"/>
            </a:endParaRPr>
          </a:p>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r>
              <a:rPr kumimoji="0" lang="bg-BG" altLang="en-US" sz="8800" b="1" i="0" u="sng"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rPr>
              <a:t>Пряка дискриминация </a:t>
            </a:r>
            <a:r>
              <a:rPr kumimoji="0" lang="bg-BG" altLang="en-US" sz="8800" b="1" i="0"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rPr>
              <a:t>е всяко по-неблагоприятно третиране на лице на основата на признаците по чл. 4, ал. 1, отколкото се третира, било е третирано или би било третирано друго лице при сравними сходни обстоятелства.</a:t>
            </a:r>
          </a:p>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endParaRPr kumimoji="0" lang="bg-BG" altLang="en-US" sz="8800" b="1" i="0"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endParaRPr>
          </a:p>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r>
              <a:rPr kumimoji="0" lang="bg-BG" altLang="en-US" sz="8800" b="1" i="0" u="sng"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rPr>
              <a:t>Непряка дискриминация </a:t>
            </a:r>
            <a:r>
              <a:rPr kumimoji="0" lang="bg-BG" altLang="en-US" sz="8800" b="1" i="0"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rPr>
              <a:t>е поставянето на лице или лица, носители на признак по чл. 4, ал. 1, или на лица, които, без да са носители на такъв признак, съвместно с първите търпят по-малко благоприятно третиране или са поставени в особено неблагоприятно положение, произтичащо от привидно неутрални разпоредба, критерий или практика, освен ако разпоредбата, критерият или практиката са обективно оправдани с оглед на законова цел и средствата за постигане на целта са подходящи и необходими.</a:t>
            </a:r>
          </a:p>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endParaRPr kumimoji="0" lang="bg-BG" altLang="en-US" sz="8800" b="1" i="0"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endParaRPr>
          </a:p>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r>
              <a:rPr lang="bg-BG" altLang="en-US" sz="8800" b="1" u="sng" dirty="0">
                <a:solidFill>
                  <a:srgbClr val="002060"/>
                </a:solidFill>
                <a:latin typeface="Times New Roman" panose="02020603050405020304" pitchFamily="18" charset="0"/>
                <a:cs typeface="Times New Roman" panose="02020603050405020304" pitchFamily="18" charset="0"/>
              </a:rPr>
              <a:t>Тормозът</a:t>
            </a:r>
            <a:r>
              <a:rPr lang="bg-BG" altLang="en-US" sz="8800" b="1" dirty="0">
                <a:solidFill>
                  <a:srgbClr val="002060"/>
                </a:solidFill>
                <a:latin typeface="Times New Roman" panose="02020603050405020304" pitchFamily="18" charset="0"/>
                <a:cs typeface="Times New Roman" panose="02020603050405020304" pitchFamily="18" charset="0"/>
              </a:rPr>
              <a:t> на основа на признаците по чл. 4, ал. 1, сексуалният тормоз, подбуждането към дискриминация, преследването и расовата сегрегация, както и изграждането и поддържането на архитектурна среда, която затруднява достъпа на лица с увреждания до публични места, се смятат за дискриминация.</a:t>
            </a:r>
          </a:p>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endParaRPr kumimoji="0" lang="bg-BG" altLang="en-US" sz="8800" b="1" i="0"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endParaRPr>
          </a:p>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endParaRPr kumimoji="0" lang="bg-BG" altLang="en-US" sz="3600" b="1" i="0"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endParaRPr>
          </a:p>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endParaRPr lang="bg-BG" altLang="en-US" sz="2274" b="1" dirty="0">
              <a:solidFill>
                <a:srgbClr val="002060"/>
              </a:solidFill>
              <a:latin typeface="Arial"/>
              <a:cs typeface="Arial"/>
            </a:endParaRPr>
          </a:p>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endParaRPr kumimoji="0" lang="bg-BG" altLang="en-US" sz="2274" b="1" i="0" u="none" strike="noStrike" kern="1200" cap="none" spc="0" normalizeH="0" baseline="0" noProof="0" dirty="0">
              <a:ln>
                <a:noFill/>
              </a:ln>
              <a:solidFill>
                <a:srgbClr val="002060"/>
              </a:solidFill>
              <a:effectLst/>
              <a:uLnTx/>
              <a:uFillTx/>
              <a:latin typeface="Arial"/>
              <a:ea typeface="+mn-ea"/>
              <a:cs typeface="Arial"/>
            </a:endParaRPr>
          </a:p>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endParaRPr kumimoji="0" lang="bg-BG" altLang="en-US" sz="2274" b="1" i="0" u="none" strike="noStrike" kern="1200" cap="none" spc="0" normalizeH="0" baseline="0" noProof="0" dirty="0">
              <a:ln>
                <a:noFill/>
              </a:ln>
              <a:solidFill>
                <a:srgbClr val="002060"/>
              </a:solidFill>
              <a:effectLst/>
              <a:uLnTx/>
              <a:uFillTx/>
              <a:latin typeface="Arial"/>
              <a:ea typeface="+mn-ea"/>
              <a:cs typeface="Arial"/>
            </a:endParaRPr>
          </a:p>
          <a:p>
            <a:pPr marL="0" marR="0" lvl="0" indent="0" algn="l"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br>
              <a:rPr kumimoji="0" lang="bg-BG" sz="2400" b="1" i="0" u="none" strike="noStrike" kern="1200" cap="none" spc="0" normalizeH="0" baseline="0" dirty="0">
                <a:ln>
                  <a:noFill/>
                </a:ln>
                <a:solidFill>
                  <a:srgbClr val="002060"/>
                </a:solidFill>
                <a:effectLst/>
                <a:uLnTx/>
                <a:uFillTx/>
                <a:latin typeface="Times New Roman"/>
                <a:ea typeface="+mj-ea"/>
                <a:cs typeface="Arial"/>
              </a:rPr>
            </a:br>
            <a:br>
              <a:rPr lang="bg-BG" dirty="0"/>
            </a:br>
            <a:endParaRPr lang="bg-BG" dirty="0"/>
          </a:p>
        </p:txBody>
      </p:sp>
      <p:sp>
        <p:nvSpPr>
          <p:cNvPr id="4" name="Контейнер за номер на слайда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566E07-EF5E-4296-A62D-F3991A428B8B}" type="slidenum">
              <a:rPr kumimoji="0" lang="bg-BG" sz="1200" b="0" i="0" u="none" strike="noStrike" kern="1200" cap="none" spc="0" normalizeH="0" baseline="0" noProof="0" smtClean="0">
                <a:ln>
                  <a:noFill/>
                </a:ln>
                <a:solidFill>
                  <a:srgbClr val="2B338C">
                    <a:tint val="75000"/>
                  </a:srgbClr>
                </a:solidFill>
                <a:effectLst/>
                <a:uLnTx/>
                <a:uFillTx/>
                <a:latin typeface="Futu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bg-BG" sz="1200" b="0" i="0" u="none" strike="noStrike" kern="1200" cap="none" spc="0" normalizeH="0" baseline="0" noProof="0">
              <a:ln>
                <a:noFill/>
              </a:ln>
              <a:solidFill>
                <a:srgbClr val="2B338C">
                  <a:tint val="75000"/>
                </a:srgbClr>
              </a:solidFill>
              <a:effectLst/>
              <a:uLnTx/>
              <a:uFillTx/>
              <a:latin typeface="Futura"/>
              <a:ea typeface="+mn-ea"/>
              <a:cs typeface="+mn-cs"/>
            </a:endParaRPr>
          </a:p>
        </p:txBody>
      </p:sp>
    </p:spTree>
    <p:extLst>
      <p:ext uri="{BB962C8B-B14F-4D97-AF65-F5344CB8AC3E}">
        <p14:creationId xmlns:p14="http://schemas.microsoft.com/office/powerpoint/2010/main" val="977318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650449" y="933254"/>
            <a:ext cx="10972800" cy="5788220"/>
          </a:xfrm>
        </p:spPr>
        <p:txBody>
          <a:bodyPr>
            <a:normAutofit fontScale="25000" lnSpcReduction="20000"/>
          </a:bodyPr>
          <a:lstStyle/>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r>
              <a:rPr kumimoji="0" lang="bg-BG" altLang="en-US" sz="144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Times New Roman" panose="02020603050405020304" pitchFamily="18" charset="0"/>
                <a:cs typeface="Times New Roman" panose="02020603050405020304" pitchFamily="18" charset="0"/>
              </a:rPr>
              <a:t>ДЕФИНИЦИИ (2)</a:t>
            </a:r>
          </a:p>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endParaRPr lang="bg-BG" altLang="en-US" sz="3600" b="1" dirty="0">
              <a:solidFill>
                <a:srgbClr val="002060"/>
              </a:solidFill>
              <a:latin typeface="Times New Roman" panose="02020603050405020304" pitchFamily="18" charset="0"/>
              <a:cs typeface="Times New Roman" panose="02020603050405020304" pitchFamily="18" charset="0"/>
            </a:endParaRPr>
          </a:p>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endParaRPr lang="bg-BG" altLang="en-US" sz="3600" b="1" dirty="0">
              <a:solidFill>
                <a:srgbClr val="002060"/>
              </a:solidFill>
              <a:latin typeface="Times New Roman" panose="02020603050405020304" pitchFamily="18" charset="0"/>
              <a:cs typeface="Times New Roman" panose="02020603050405020304" pitchFamily="18" charset="0"/>
            </a:endParaRPr>
          </a:p>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endParaRPr lang="bg-BG" altLang="en-US" sz="3600" b="1" dirty="0">
              <a:solidFill>
                <a:srgbClr val="002060"/>
              </a:solidFill>
              <a:latin typeface="Times New Roman" panose="02020603050405020304" pitchFamily="18" charset="0"/>
              <a:cs typeface="Times New Roman" panose="02020603050405020304" pitchFamily="18" charset="0"/>
            </a:endParaRPr>
          </a:p>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endParaRPr lang="ru-RU" altLang="en-US" sz="3600" b="1" dirty="0">
              <a:solidFill>
                <a:srgbClr val="002060"/>
              </a:solidFill>
              <a:latin typeface="Times New Roman" panose="02020603050405020304" pitchFamily="18" charset="0"/>
              <a:cs typeface="Times New Roman" panose="02020603050405020304" pitchFamily="18" charset="0"/>
            </a:endParaRPr>
          </a:p>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endParaRPr kumimoji="0" lang="ru-RU" altLang="en-US" sz="3600" b="1" i="0"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endParaRPr>
          </a:p>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endParaRPr lang="ru-RU" altLang="en-US" sz="3600" b="1" dirty="0">
              <a:solidFill>
                <a:srgbClr val="002060"/>
              </a:solidFill>
              <a:latin typeface="Times New Roman" panose="02020603050405020304" pitchFamily="18" charset="0"/>
              <a:cs typeface="Times New Roman" panose="02020603050405020304" pitchFamily="18" charset="0"/>
            </a:endParaRPr>
          </a:p>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r>
              <a:rPr kumimoji="0" lang="bg-BG" altLang="en-US" sz="8800" b="1" i="0" u="sng"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rPr>
              <a:t>Тормоз</a:t>
            </a:r>
            <a:r>
              <a:rPr kumimoji="0" lang="bg-BG" altLang="en-US" sz="8800" b="1" i="0"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rPr>
              <a:t> е всяко нежелано поведение на основата на признаците по чл. 4, ал. 1, изразено физически, словесно или по друг начин, което има за цел или резултат накърняване достойнството на лицето и създаване на враждебна, принизяваща, унизителна, обидна или застрашителна среда.</a:t>
            </a:r>
          </a:p>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endParaRPr kumimoji="0" lang="bg-BG" altLang="en-US" sz="8800" b="1" i="0" u="sng"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endParaRPr>
          </a:p>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r>
              <a:rPr kumimoji="0" lang="bg-BG" altLang="en-US" sz="8800" b="1" i="0" u="sng"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rPr>
              <a:t>Сексуален тормоз</a:t>
            </a:r>
            <a:r>
              <a:rPr kumimoji="0" lang="bg-BG" altLang="en-US" sz="8800" b="1" i="0"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rPr>
              <a:t> е всяко нежелано поведение от сексуално естество, изразено физически, словесно или по друг начин, с което се накърняват достойнството и честта и се създава враждебна, принизяваща, обидна, унизителна или застрашителна среда и, в частност, когато отказът да се приеме подобно поведение или принудата към него може да повлияе на вземането на решения, засягащи лицето.</a:t>
            </a:r>
          </a:p>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endParaRPr lang="bg-BG" altLang="en-US" sz="8800" b="1" dirty="0">
              <a:solidFill>
                <a:srgbClr val="002060"/>
              </a:solidFill>
              <a:latin typeface="Times New Roman" panose="02020603050405020304" pitchFamily="18" charset="0"/>
              <a:cs typeface="Times New Roman" panose="02020603050405020304" pitchFamily="18" charset="0"/>
            </a:endParaRPr>
          </a:p>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r>
              <a:rPr kumimoji="0" lang="bg-BG" altLang="en-US" sz="8800" b="1" i="0" u="sng"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rPr>
              <a:t>Неблагоприятно третиране</a:t>
            </a:r>
            <a:r>
              <a:rPr kumimoji="0" lang="bg-BG" altLang="en-US" sz="8800" b="1" i="0"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rPr>
              <a:t> е всеки акт, действие или бездействие, които водят до по-малко благоприятно третиране на едно лице спрямо друго въз основа на признаците по чл. 4, ал. 1 или могат да поставят лице или лица, носители на признак по чл. 4, ал. 1, в особено неблагоприятно положение в сравнение с други лица.</a:t>
            </a:r>
          </a:p>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endParaRPr lang="bg-BG" altLang="en-US" sz="2274" b="1" dirty="0">
              <a:solidFill>
                <a:srgbClr val="002060"/>
              </a:solidFill>
              <a:latin typeface="Arial"/>
              <a:cs typeface="Arial"/>
            </a:endParaRPr>
          </a:p>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endParaRPr kumimoji="0" lang="bg-BG" altLang="en-US" sz="2274" b="1" i="0" u="none" strike="noStrike" kern="1200" cap="none" spc="0" normalizeH="0" baseline="0" noProof="0" dirty="0">
              <a:ln>
                <a:noFill/>
              </a:ln>
              <a:solidFill>
                <a:srgbClr val="002060"/>
              </a:solidFill>
              <a:effectLst/>
              <a:uLnTx/>
              <a:uFillTx/>
              <a:latin typeface="Arial"/>
              <a:ea typeface="+mn-ea"/>
              <a:cs typeface="Arial"/>
            </a:endParaRPr>
          </a:p>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endParaRPr kumimoji="0" lang="bg-BG" altLang="en-US" sz="2274" b="1" i="0" u="none" strike="noStrike" kern="1200" cap="none" spc="0" normalizeH="0" baseline="0" noProof="0" dirty="0">
              <a:ln>
                <a:noFill/>
              </a:ln>
              <a:solidFill>
                <a:srgbClr val="002060"/>
              </a:solidFill>
              <a:effectLst/>
              <a:uLnTx/>
              <a:uFillTx/>
              <a:latin typeface="Arial"/>
              <a:ea typeface="+mn-ea"/>
              <a:cs typeface="Arial"/>
            </a:endParaRPr>
          </a:p>
          <a:p>
            <a:pPr marL="0" marR="0" lvl="0" indent="0" algn="l"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br>
              <a:rPr kumimoji="0" lang="bg-BG" sz="2400" b="1" i="0" u="none" strike="noStrike" kern="1200" cap="none" spc="0" normalizeH="0" baseline="0" dirty="0">
                <a:ln>
                  <a:noFill/>
                </a:ln>
                <a:solidFill>
                  <a:srgbClr val="002060"/>
                </a:solidFill>
                <a:effectLst/>
                <a:uLnTx/>
                <a:uFillTx/>
                <a:latin typeface="Times New Roman"/>
                <a:ea typeface="+mj-ea"/>
                <a:cs typeface="Arial"/>
              </a:rPr>
            </a:br>
            <a:br>
              <a:rPr lang="bg-BG" dirty="0"/>
            </a:br>
            <a:endParaRPr lang="bg-BG" dirty="0"/>
          </a:p>
        </p:txBody>
      </p:sp>
      <p:sp>
        <p:nvSpPr>
          <p:cNvPr id="4" name="Контейнер за номер на слайда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566E07-EF5E-4296-A62D-F3991A428B8B}" type="slidenum">
              <a:rPr kumimoji="0" lang="bg-BG" sz="1200" b="0" i="0" u="none" strike="noStrike" kern="1200" cap="none" spc="0" normalizeH="0" baseline="0" noProof="0" smtClean="0">
                <a:ln>
                  <a:noFill/>
                </a:ln>
                <a:solidFill>
                  <a:srgbClr val="2B338C">
                    <a:tint val="75000"/>
                  </a:srgbClr>
                </a:solidFill>
                <a:effectLst/>
                <a:uLnTx/>
                <a:uFillTx/>
                <a:latin typeface="Futu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bg-BG" sz="1200" b="0" i="0" u="none" strike="noStrike" kern="1200" cap="none" spc="0" normalizeH="0" baseline="0" noProof="0">
              <a:ln>
                <a:noFill/>
              </a:ln>
              <a:solidFill>
                <a:srgbClr val="2B338C">
                  <a:tint val="75000"/>
                </a:srgbClr>
              </a:solidFill>
              <a:effectLst/>
              <a:uLnTx/>
              <a:uFillTx/>
              <a:latin typeface="Futura"/>
              <a:ea typeface="+mn-ea"/>
              <a:cs typeface="+mn-cs"/>
            </a:endParaRPr>
          </a:p>
        </p:txBody>
      </p:sp>
    </p:spTree>
    <p:extLst>
      <p:ext uri="{BB962C8B-B14F-4D97-AF65-F5344CB8AC3E}">
        <p14:creationId xmlns:p14="http://schemas.microsoft.com/office/powerpoint/2010/main" val="1304765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650449" y="933254"/>
            <a:ext cx="10972800" cy="5788220"/>
          </a:xfrm>
        </p:spPr>
        <p:txBody>
          <a:bodyPr>
            <a:normAutofit fontScale="32500" lnSpcReduction="20000"/>
          </a:bodyPr>
          <a:lstStyle/>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r>
              <a:rPr kumimoji="0" lang="bg-BG" altLang="en-US" sz="111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Times New Roman" panose="02020603050405020304" pitchFamily="18" charset="0"/>
                <a:cs typeface="Times New Roman" panose="02020603050405020304" pitchFamily="18" charset="0"/>
              </a:rPr>
              <a:t>ДЕФИНИЦИИ (3)</a:t>
            </a:r>
          </a:p>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endParaRPr lang="bg-BG" altLang="en-US" sz="3600" b="1" dirty="0">
              <a:solidFill>
                <a:srgbClr val="002060"/>
              </a:solidFill>
              <a:latin typeface="Times New Roman" panose="02020603050405020304" pitchFamily="18" charset="0"/>
              <a:cs typeface="Times New Roman" panose="02020603050405020304" pitchFamily="18" charset="0"/>
            </a:endParaRPr>
          </a:p>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endParaRPr lang="bg-BG" altLang="en-US" sz="3600" b="1" dirty="0">
              <a:solidFill>
                <a:srgbClr val="002060"/>
              </a:solidFill>
              <a:latin typeface="Times New Roman" panose="02020603050405020304" pitchFamily="18" charset="0"/>
              <a:cs typeface="Times New Roman" panose="02020603050405020304" pitchFamily="18" charset="0"/>
            </a:endParaRPr>
          </a:p>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endParaRPr lang="bg-BG" altLang="en-US" sz="3600" b="1" dirty="0">
              <a:solidFill>
                <a:srgbClr val="002060"/>
              </a:solidFill>
              <a:latin typeface="Times New Roman" panose="02020603050405020304" pitchFamily="18" charset="0"/>
              <a:cs typeface="Times New Roman" panose="02020603050405020304" pitchFamily="18" charset="0"/>
            </a:endParaRPr>
          </a:p>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endParaRPr lang="ru-RU" altLang="en-US" sz="3600" b="1" dirty="0">
              <a:solidFill>
                <a:srgbClr val="002060"/>
              </a:solidFill>
              <a:latin typeface="Times New Roman" panose="02020603050405020304" pitchFamily="18" charset="0"/>
              <a:cs typeface="Times New Roman" panose="02020603050405020304" pitchFamily="18" charset="0"/>
            </a:endParaRPr>
          </a:p>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endParaRPr kumimoji="0" lang="ru-RU" altLang="en-US" sz="3600" b="1" i="0"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endParaRPr>
          </a:p>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endParaRPr lang="ru-RU" altLang="en-US" sz="3600" b="1" dirty="0">
              <a:solidFill>
                <a:srgbClr val="002060"/>
              </a:solidFill>
              <a:latin typeface="Times New Roman" panose="02020603050405020304" pitchFamily="18" charset="0"/>
              <a:cs typeface="Times New Roman" panose="02020603050405020304" pitchFamily="18" charset="0"/>
            </a:endParaRPr>
          </a:p>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r>
              <a:rPr kumimoji="0" lang="bg-BG" altLang="en-US" sz="8800" b="1" i="0" u="sng"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rPr>
              <a:t>На основата на признаците по чл. 4, ал. 1</a:t>
            </a:r>
            <a:r>
              <a:rPr kumimoji="0" lang="bg-BG" altLang="en-US" sz="8800" b="1" i="0"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rPr>
              <a:t> означава на основата на действителното, настояще или минало, или предполагано наличие на един или повече от тези признаци у дискриминираното лице или у лице, с което то е свързано, или се предполага, че е свързано, когато тази връзка е причина за дискриминацията.</a:t>
            </a:r>
          </a:p>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endParaRPr kumimoji="0" lang="bg-BG" altLang="en-US" sz="8800" b="1" i="0"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endParaRPr>
          </a:p>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r>
              <a:rPr lang="bg-BG" altLang="en-US" sz="8800" b="1" u="sng" dirty="0">
                <a:solidFill>
                  <a:srgbClr val="002060"/>
                </a:solidFill>
                <a:latin typeface="Times New Roman" panose="02020603050405020304" pitchFamily="18" charset="0"/>
                <a:cs typeface="Times New Roman" panose="02020603050405020304" pitchFamily="18" charset="0"/>
              </a:rPr>
              <a:t>Сексуална ориентация</a:t>
            </a:r>
            <a:r>
              <a:rPr lang="bg-BG" altLang="en-US" sz="8800" b="1" dirty="0">
                <a:solidFill>
                  <a:srgbClr val="002060"/>
                </a:solidFill>
                <a:latin typeface="Times New Roman" panose="02020603050405020304" pitchFamily="18" charset="0"/>
                <a:cs typeface="Times New Roman" panose="02020603050405020304" pitchFamily="18" charset="0"/>
              </a:rPr>
              <a:t> означава хетеросексуална, хомосексуална или бисексуална ориентация.</a:t>
            </a:r>
          </a:p>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endParaRPr lang="bg-BG" altLang="en-US" sz="2274" b="1" dirty="0">
              <a:solidFill>
                <a:srgbClr val="002060"/>
              </a:solidFill>
              <a:latin typeface="Arial"/>
              <a:cs typeface="Arial"/>
            </a:endParaRPr>
          </a:p>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endParaRPr kumimoji="0" lang="bg-BG" altLang="en-US" sz="2274" b="1" i="0" u="none" strike="noStrike" kern="1200" cap="none" spc="0" normalizeH="0" baseline="0" noProof="0" dirty="0">
              <a:ln>
                <a:noFill/>
              </a:ln>
              <a:solidFill>
                <a:srgbClr val="002060"/>
              </a:solidFill>
              <a:effectLst/>
              <a:uLnTx/>
              <a:uFillTx/>
              <a:latin typeface="Arial"/>
              <a:ea typeface="+mn-ea"/>
              <a:cs typeface="Arial"/>
            </a:endParaRPr>
          </a:p>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endParaRPr kumimoji="0" lang="bg-BG" altLang="en-US" sz="2274" b="1" i="0" u="none" strike="noStrike" kern="1200" cap="none" spc="0" normalizeH="0" baseline="0" noProof="0" dirty="0">
              <a:ln>
                <a:noFill/>
              </a:ln>
              <a:solidFill>
                <a:srgbClr val="002060"/>
              </a:solidFill>
              <a:effectLst/>
              <a:uLnTx/>
              <a:uFillTx/>
              <a:latin typeface="Arial"/>
              <a:ea typeface="+mn-ea"/>
              <a:cs typeface="Arial"/>
            </a:endParaRPr>
          </a:p>
          <a:p>
            <a:pPr marL="0" marR="0" lvl="0" indent="0" algn="l"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br>
              <a:rPr kumimoji="0" lang="bg-BG" sz="2400" b="1" i="0" u="none" strike="noStrike" kern="1200" cap="none" spc="0" normalizeH="0" baseline="0" dirty="0">
                <a:ln>
                  <a:noFill/>
                </a:ln>
                <a:solidFill>
                  <a:srgbClr val="002060"/>
                </a:solidFill>
                <a:effectLst/>
                <a:uLnTx/>
                <a:uFillTx/>
                <a:latin typeface="Times New Roman"/>
                <a:ea typeface="+mj-ea"/>
                <a:cs typeface="Arial"/>
              </a:rPr>
            </a:br>
            <a:br>
              <a:rPr lang="bg-BG" dirty="0"/>
            </a:br>
            <a:endParaRPr lang="bg-BG" dirty="0"/>
          </a:p>
        </p:txBody>
      </p:sp>
      <p:sp>
        <p:nvSpPr>
          <p:cNvPr id="4" name="Контейнер за номер на слайда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566E07-EF5E-4296-A62D-F3991A428B8B}" type="slidenum">
              <a:rPr kumimoji="0" lang="bg-BG" sz="1200" b="0" i="0" u="none" strike="noStrike" kern="1200" cap="none" spc="0" normalizeH="0" baseline="0" noProof="0" smtClean="0">
                <a:ln>
                  <a:noFill/>
                </a:ln>
                <a:solidFill>
                  <a:srgbClr val="2B338C">
                    <a:tint val="75000"/>
                  </a:srgbClr>
                </a:solidFill>
                <a:effectLst/>
                <a:uLnTx/>
                <a:uFillTx/>
                <a:latin typeface="Futu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bg-BG" sz="1200" b="0" i="0" u="none" strike="noStrike" kern="1200" cap="none" spc="0" normalizeH="0" baseline="0" noProof="0">
              <a:ln>
                <a:noFill/>
              </a:ln>
              <a:solidFill>
                <a:srgbClr val="2B338C">
                  <a:tint val="75000"/>
                </a:srgbClr>
              </a:solidFill>
              <a:effectLst/>
              <a:uLnTx/>
              <a:uFillTx/>
              <a:latin typeface="Futura"/>
              <a:ea typeface="+mn-ea"/>
              <a:cs typeface="+mn-cs"/>
            </a:endParaRPr>
          </a:p>
        </p:txBody>
      </p:sp>
    </p:spTree>
    <p:extLst>
      <p:ext uri="{BB962C8B-B14F-4D97-AF65-F5344CB8AC3E}">
        <p14:creationId xmlns:p14="http://schemas.microsoft.com/office/powerpoint/2010/main" val="3838742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07027" y="895546"/>
            <a:ext cx="11061319" cy="6033155"/>
          </a:xfrm>
        </p:spPr>
        <p:txBody>
          <a:bodyPr>
            <a:normAutofit fontScale="85000" lnSpcReduction="10000"/>
          </a:bodyPr>
          <a:lstStyle/>
          <a:p>
            <a:pPr marL="347497" marR="0" lvl="0" indent="-347497"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r>
              <a:rPr kumimoji="0" lang="bg-BG" sz="33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Times New Roman"/>
                <a:ea typeface="+mj-ea"/>
                <a:cs typeface="Arial"/>
              </a:rPr>
              <a:t>Задължения на работодателя във връзка с осигуряването на недискриминационна среда на работното място</a:t>
            </a:r>
            <a:br>
              <a:rPr kumimoji="0" lang="bg-BG" sz="20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Times New Roman"/>
                <a:ea typeface="+mj-ea"/>
                <a:cs typeface="Arial"/>
              </a:rPr>
            </a:br>
            <a:endParaRPr kumimoji="0" lang="bg-BG" sz="20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Times New Roman"/>
              <a:ea typeface="+mj-ea"/>
              <a:cs typeface="Arial"/>
            </a:endParaRPr>
          </a:p>
          <a:p>
            <a:pPr marL="347497" marR="0" lvl="0" indent="-347497"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endParaRPr lang="bg-BG" sz="2000" b="1" dirty="0">
              <a:solidFill>
                <a:srgbClr val="002060"/>
              </a:solidFill>
              <a:effectLst>
                <a:outerShdw blurRad="38100" dist="38100" dir="2700000" algn="tl">
                  <a:srgbClr val="000000">
                    <a:alpha val="43137"/>
                  </a:srgbClr>
                </a:outerShdw>
              </a:effectLst>
              <a:latin typeface="Times New Roman"/>
              <a:ea typeface="+mj-ea"/>
              <a:cs typeface="Arial"/>
            </a:endParaRPr>
          </a:p>
          <a:p>
            <a:pPr marL="347497" marR="0" lvl="0" indent="-347497"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endParaRPr lang="bg-BG" sz="2000" b="1" dirty="0">
              <a:solidFill>
                <a:srgbClr val="002060"/>
              </a:solidFill>
              <a:effectLst>
                <a:outerShdw blurRad="38100" dist="38100" dir="2700000" algn="tl">
                  <a:srgbClr val="000000">
                    <a:alpha val="43137"/>
                  </a:srgbClr>
                </a:outerShdw>
              </a:effectLst>
              <a:latin typeface="Times New Roman"/>
              <a:ea typeface="+mj-ea"/>
              <a:cs typeface="Arial"/>
            </a:endParaRPr>
          </a:p>
          <a:p>
            <a:pPr marL="347497" marR="0" lvl="0" indent="-347497" algn="just"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r>
              <a:rPr lang="bg-BG" sz="2200" b="1" dirty="0">
                <a:solidFill>
                  <a:srgbClr val="002060"/>
                </a:solidFill>
                <a:latin typeface="Times New Roman"/>
                <a:ea typeface="+mj-ea"/>
                <a:cs typeface="Arial"/>
              </a:rPr>
              <a:t>Според </a:t>
            </a:r>
            <a:r>
              <a:rPr kumimoji="0" lang="bg-BG" sz="2200" b="1" i="0" u="none" strike="noStrike" kern="1200" cap="none" spc="0" normalizeH="0" baseline="0" noProof="0" dirty="0">
                <a:ln>
                  <a:noFill/>
                </a:ln>
                <a:solidFill>
                  <a:srgbClr val="002060"/>
                </a:solidFill>
                <a:uLnTx/>
                <a:uFillTx/>
                <a:latin typeface="Times New Roman"/>
                <a:ea typeface="+mj-ea"/>
                <a:cs typeface="Arial"/>
              </a:rPr>
              <a:t>ч</a:t>
            </a:r>
            <a:r>
              <a:rPr kumimoji="0" lang="bg-BG" sz="2200" b="1" i="0" u="none" strike="noStrike" kern="1200" cap="none" spc="0" normalizeH="0" baseline="0" noProof="0" dirty="0">
                <a:ln>
                  <a:noFill/>
                </a:ln>
                <a:solidFill>
                  <a:srgbClr val="002060"/>
                </a:solidFill>
                <a:effectLst/>
                <a:uLnTx/>
                <a:uFillTx/>
                <a:latin typeface="Times New Roman"/>
                <a:ea typeface="+mj-ea"/>
                <a:cs typeface="Arial"/>
              </a:rPr>
              <a:t>л. 18 ЗЗДискр. работодателят в сътрудничество със синдикатите е длъжен да предприеме ефективни мерки за предотвратяване на всички форми на дискриминация на работното място. </a:t>
            </a:r>
          </a:p>
          <a:p>
            <a:pPr marL="347497" marR="0" lvl="0" indent="-347497"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endParaRPr kumimoji="0" lang="bg-BG" sz="2200" b="1" i="0" u="none" strike="noStrike" kern="1200" cap="none" spc="0" normalizeH="0" baseline="0" noProof="0" dirty="0">
              <a:ln>
                <a:noFill/>
              </a:ln>
              <a:solidFill>
                <a:srgbClr val="002060"/>
              </a:solidFill>
              <a:effectLst/>
              <a:uLnTx/>
              <a:uFillTx/>
              <a:latin typeface="Times New Roman"/>
              <a:ea typeface="+mj-ea"/>
              <a:cs typeface="Arial"/>
            </a:endParaRPr>
          </a:p>
          <a:p>
            <a:pPr marL="347497" marR="0" lvl="0" indent="-347497" defTabSz="926658" rtl="0" eaLnBrk="0" fontAlgn="base" latinLnBrk="0" hangingPunct="0">
              <a:lnSpc>
                <a:spcPct val="90000"/>
              </a:lnSpc>
              <a:spcBef>
                <a:spcPct val="20000"/>
              </a:spcBef>
              <a:spcAft>
                <a:spcPct val="0"/>
              </a:spcAft>
              <a:buClr>
                <a:srgbClr val="083160"/>
              </a:buClr>
              <a:buSzPct val="90000"/>
              <a:buFont typeface="Wingdings" panose="05000000000000000000" pitchFamily="2" charset="2"/>
              <a:buNone/>
              <a:tabLst/>
              <a:defRPr/>
            </a:pPr>
            <a:r>
              <a:rPr kumimoji="0" lang="bg-BG" sz="2200" b="1" i="0" u="none" strike="noStrike" kern="1200" cap="none" spc="0" normalizeH="0" baseline="0" noProof="0" dirty="0">
                <a:ln>
                  <a:noFill/>
                </a:ln>
                <a:solidFill>
                  <a:srgbClr val="002060"/>
                </a:solidFill>
                <a:effectLst/>
                <a:uLnTx/>
                <a:uFillTx/>
                <a:latin typeface="Times New Roman"/>
                <a:ea typeface="+mj-ea"/>
                <a:cs typeface="Arial"/>
              </a:rPr>
              <a:t>Глава Втора, Раздел І ЗЗДискр. „Защита при упражняване правото на труд”: </a:t>
            </a:r>
          </a:p>
          <a:p>
            <a:pPr marR="0" lvl="0" defTabSz="926658" rtl="0" eaLnBrk="0" fontAlgn="base" latinLnBrk="0" hangingPunct="0">
              <a:lnSpc>
                <a:spcPct val="90000"/>
              </a:lnSpc>
              <a:spcBef>
                <a:spcPct val="20000"/>
              </a:spcBef>
              <a:spcAft>
                <a:spcPct val="0"/>
              </a:spcAft>
              <a:buClr>
                <a:srgbClr val="083160"/>
              </a:buClr>
              <a:buSzPct val="90000"/>
              <a:buFontTx/>
              <a:buChar char="-"/>
              <a:tabLst/>
              <a:defRPr/>
            </a:pPr>
            <a:r>
              <a:rPr kumimoji="0" lang="bg-BG" sz="2200" b="1" i="0" u="none" strike="noStrike" kern="1200" cap="none" spc="0" normalizeH="0" baseline="0" noProof="0" dirty="0">
                <a:ln>
                  <a:noFill/>
                </a:ln>
                <a:solidFill>
                  <a:srgbClr val="002060"/>
                </a:solidFill>
                <a:effectLst/>
                <a:uLnTx/>
                <a:uFillTx/>
                <a:latin typeface="Times New Roman"/>
                <a:ea typeface="+mj-ea"/>
                <a:cs typeface="Arial"/>
              </a:rPr>
              <a:t>осигуряване на еднакви условия на труд (чл. 13 ЗЗДискр.), </a:t>
            </a:r>
          </a:p>
          <a:p>
            <a:pPr marR="0" lvl="0" defTabSz="926658" rtl="0" eaLnBrk="0" fontAlgn="base" latinLnBrk="0" hangingPunct="0">
              <a:lnSpc>
                <a:spcPct val="90000"/>
              </a:lnSpc>
              <a:spcBef>
                <a:spcPct val="20000"/>
              </a:spcBef>
              <a:spcAft>
                <a:spcPct val="0"/>
              </a:spcAft>
              <a:buClr>
                <a:srgbClr val="083160"/>
              </a:buClr>
              <a:buSzPct val="90000"/>
              <a:buFontTx/>
              <a:buChar char="-"/>
              <a:tabLst/>
              <a:defRPr/>
            </a:pPr>
            <a:r>
              <a:rPr kumimoji="0" lang="bg-BG" sz="2200" b="1" i="0" u="none" strike="noStrike" kern="1200" cap="none" spc="0" normalizeH="0" baseline="0" noProof="0" dirty="0">
                <a:ln>
                  <a:noFill/>
                </a:ln>
                <a:solidFill>
                  <a:srgbClr val="002060"/>
                </a:solidFill>
                <a:effectLst/>
                <a:uLnTx/>
                <a:uFillTx/>
                <a:latin typeface="Times New Roman"/>
                <a:ea typeface="+mj-ea"/>
                <a:cs typeface="Arial"/>
              </a:rPr>
              <a:t>равно възнаграждение за еднакъв и равностоен труд (чл. 14 ЗЗДискр.), </a:t>
            </a:r>
          </a:p>
          <a:p>
            <a:pPr marR="0" lvl="0" defTabSz="926658" rtl="0" eaLnBrk="0" fontAlgn="base" latinLnBrk="0" hangingPunct="0">
              <a:lnSpc>
                <a:spcPct val="90000"/>
              </a:lnSpc>
              <a:spcBef>
                <a:spcPct val="20000"/>
              </a:spcBef>
              <a:spcAft>
                <a:spcPct val="0"/>
              </a:spcAft>
              <a:buClr>
                <a:srgbClr val="083160"/>
              </a:buClr>
              <a:buSzPct val="90000"/>
              <a:buFontTx/>
              <a:buChar char="-"/>
              <a:tabLst/>
              <a:defRPr/>
            </a:pPr>
            <a:r>
              <a:rPr kumimoji="0" lang="bg-BG" sz="2200" b="1" i="0" u="none" strike="noStrike" kern="1200" cap="none" spc="0" normalizeH="0" baseline="0" noProof="0" dirty="0">
                <a:ln>
                  <a:noFill/>
                </a:ln>
                <a:solidFill>
                  <a:srgbClr val="002060"/>
                </a:solidFill>
                <a:effectLst/>
                <a:uLnTx/>
                <a:uFillTx/>
                <a:latin typeface="Times New Roman"/>
                <a:ea typeface="+mj-ea"/>
                <a:cs typeface="Arial"/>
              </a:rPr>
              <a:t>равни възможности за професионално обучение и повишаване на професионалната квалификация и преквалификация (чл. 15 ЗЗДискр.), </a:t>
            </a:r>
          </a:p>
          <a:p>
            <a:pPr marR="0" lvl="0" defTabSz="926658" rtl="0" eaLnBrk="0" fontAlgn="base" latinLnBrk="0" hangingPunct="0">
              <a:lnSpc>
                <a:spcPct val="90000"/>
              </a:lnSpc>
              <a:spcBef>
                <a:spcPct val="20000"/>
              </a:spcBef>
              <a:spcAft>
                <a:spcPct val="0"/>
              </a:spcAft>
              <a:buClr>
                <a:srgbClr val="083160"/>
              </a:buClr>
              <a:buSzPct val="90000"/>
              <a:buFontTx/>
              <a:buChar char="-"/>
              <a:tabLst/>
              <a:defRPr/>
            </a:pPr>
            <a:r>
              <a:rPr kumimoji="0" lang="bg-BG" sz="2200" b="1" i="0" u="none" strike="noStrike" kern="1200" cap="none" spc="0" normalizeH="0" baseline="0" noProof="0" dirty="0">
                <a:ln>
                  <a:noFill/>
                </a:ln>
                <a:solidFill>
                  <a:srgbClr val="002060"/>
                </a:solidFill>
                <a:effectLst/>
                <a:uLnTx/>
                <a:uFillTx/>
                <a:latin typeface="Times New Roman"/>
                <a:ea typeface="+mj-ea"/>
                <a:cs typeface="Arial"/>
              </a:rPr>
              <a:t>прилагане на еднакви критерии при налагане на дисциплинарни наказания (чл. 20 ЗЗДискр.) </a:t>
            </a:r>
          </a:p>
          <a:p>
            <a:pPr marR="0" lvl="0" defTabSz="926658" rtl="0" eaLnBrk="0" fontAlgn="base" latinLnBrk="0" hangingPunct="0">
              <a:lnSpc>
                <a:spcPct val="90000"/>
              </a:lnSpc>
              <a:spcBef>
                <a:spcPct val="20000"/>
              </a:spcBef>
              <a:spcAft>
                <a:spcPct val="0"/>
              </a:spcAft>
              <a:buClr>
                <a:srgbClr val="083160"/>
              </a:buClr>
              <a:buSzPct val="90000"/>
              <a:buFontTx/>
              <a:buChar char="-"/>
              <a:tabLst/>
              <a:defRPr/>
            </a:pPr>
            <a:r>
              <a:rPr kumimoji="0" lang="bg-BG" sz="2200" b="1" i="0" u="none" strike="noStrike" kern="1200" cap="none" spc="0" normalizeH="0" baseline="0" noProof="0" dirty="0">
                <a:ln>
                  <a:noFill/>
                </a:ln>
                <a:solidFill>
                  <a:srgbClr val="002060"/>
                </a:solidFill>
                <a:effectLst/>
                <a:uLnTx/>
                <a:uFillTx/>
                <a:latin typeface="Times New Roman"/>
                <a:ea typeface="+mj-ea"/>
                <a:cs typeface="Arial"/>
              </a:rPr>
              <a:t>и при уволнение (чл. 21 ЗЗДискр.). </a:t>
            </a:r>
          </a:p>
          <a:p>
            <a:pPr marR="0" lvl="0" algn="just" defTabSz="926658" rtl="0" eaLnBrk="0" fontAlgn="base" latinLnBrk="0" hangingPunct="0">
              <a:lnSpc>
                <a:spcPct val="90000"/>
              </a:lnSpc>
              <a:spcBef>
                <a:spcPct val="20000"/>
              </a:spcBef>
              <a:spcAft>
                <a:spcPct val="0"/>
              </a:spcAft>
              <a:buClr>
                <a:srgbClr val="083160"/>
              </a:buClr>
              <a:buSzPct val="90000"/>
              <a:buFontTx/>
              <a:buChar char="-"/>
              <a:tabLst/>
              <a:defRPr/>
            </a:pPr>
            <a:r>
              <a:rPr kumimoji="0" lang="bg-BG" sz="2200" b="1" i="0" u="none" strike="noStrike" kern="1200" cap="none" spc="0" normalizeH="0" baseline="0" noProof="0" dirty="0">
                <a:ln>
                  <a:noFill/>
                </a:ln>
                <a:solidFill>
                  <a:srgbClr val="002060"/>
                </a:solidFill>
                <a:effectLst/>
                <a:uLnTx/>
                <a:uFillTx/>
                <a:latin typeface="Times New Roman"/>
                <a:ea typeface="+mj-ea"/>
                <a:cs typeface="Arial"/>
              </a:rPr>
              <a:t>Необходими действия: да пригоди работното място към нуждите на работник или служител с увреждания, освен когато това е прекалено обременително като организация и разходи (чл. 16 ЗЗДискр.), да постави на достъпно място в предприятието текста на закона, както и всички разпоредби на вътрешните правила и клаузите от колективния трудов договор, отнасящи се до защитата от дискриминация (чл. 22 ЗЗДискр.) и др.</a:t>
            </a:r>
          </a:p>
          <a:p>
            <a:pPr marL="0" marR="0" lvl="0" indent="0" algn="just" defTabSz="926658" rtl="0" eaLnBrk="0" fontAlgn="base" latinLnBrk="0" hangingPunct="0">
              <a:lnSpc>
                <a:spcPct val="90000"/>
              </a:lnSpc>
              <a:spcBef>
                <a:spcPct val="20000"/>
              </a:spcBef>
              <a:spcAft>
                <a:spcPct val="0"/>
              </a:spcAft>
              <a:buClr>
                <a:srgbClr val="083160"/>
              </a:buClr>
              <a:buSzPct val="90000"/>
              <a:buNone/>
              <a:tabLst/>
              <a:defRPr/>
            </a:pPr>
            <a:r>
              <a:rPr kumimoji="0" lang="bg-BG" sz="2200" b="1" i="0" u="none" strike="noStrike" kern="1200" cap="none" spc="0" normalizeH="0" baseline="0" noProof="0" dirty="0">
                <a:ln>
                  <a:noFill/>
                </a:ln>
                <a:solidFill>
                  <a:srgbClr val="002060"/>
                </a:solidFill>
                <a:effectLst/>
                <a:uLnTx/>
                <a:uFillTx/>
                <a:latin typeface="Times New Roman"/>
                <a:ea typeface="+mj-ea"/>
                <a:cs typeface="Arial"/>
              </a:rPr>
              <a:t> </a:t>
            </a:r>
            <a:br>
              <a:rPr lang="bg-BG" dirty="0"/>
            </a:br>
            <a:endParaRPr lang="bg-BG" dirty="0"/>
          </a:p>
        </p:txBody>
      </p:sp>
      <p:sp>
        <p:nvSpPr>
          <p:cNvPr id="4" name="Контейнер за номер на слайда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566E07-EF5E-4296-A62D-F3991A428B8B}" type="slidenum">
              <a:rPr kumimoji="0" lang="bg-BG" sz="1200" b="0" i="0" u="none" strike="noStrike" kern="1200" cap="none" spc="0" normalizeH="0" baseline="0" noProof="0" smtClean="0">
                <a:ln>
                  <a:noFill/>
                </a:ln>
                <a:solidFill>
                  <a:srgbClr val="2B338C">
                    <a:tint val="75000"/>
                  </a:srgbClr>
                </a:solidFill>
                <a:effectLst/>
                <a:uLnTx/>
                <a:uFillTx/>
                <a:latin typeface="Futu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bg-BG" sz="1200" b="0" i="0" u="none" strike="noStrike" kern="1200" cap="none" spc="0" normalizeH="0" baseline="0" noProof="0">
              <a:ln>
                <a:noFill/>
              </a:ln>
              <a:solidFill>
                <a:srgbClr val="2B338C">
                  <a:tint val="75000"/>
                </a:srgbClr>
              </a:solidFill>
              <a:effectLst/>
              <a:uLnTx/>
              <a:uFillTx/>
              <a:latin typeface="Futura"/>
              <a:ea typeface="+mn-ea"/>
              <a:cs typeface="+mn-cs"/>
            </a:endParaRPr>
          </a:p>
        </p:txBody>
      </p:sp>
    </p:spTree>
    <p:extLst>
      <p:ext uri="{BB962C8B-B14F-4D97-AF65-F5344CB8AC3E}">
        <p14:creationId xmlns:p14="http://schemas.microsoft.com/office/powerpoint/2010/main" val="3529295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741108" y="982459"/>
            <a:ext cx="10841759" cy="5458690"/>
          </a:xfrm>
        </p:spPr>
        <p:txBody>
          <a:bodyPr>
            <a:normAutofit fontScale="85000" lnSpcReduction="10000"/>
          </a:bodyPr>
          <a:lstStyle/>
          <a:p>
            <a:pPr marL="0" marR="0" lvl="0" indent="0" defTabSz="926658" rtl="0" eaLnBrk="0" fontAlgn="base" latinLnBrk="0" hangingPunct="0">
              <a:lnSpc>
                <a:spcPct val="90000"/>
              </a:lnSpc>
              <a:spcBef>
                <a:spcPct val="20000"/>
              </a:spcBef>
              <a:spcAft>
                <a:spcPts val="569"/>
              </a:spcAft>
              <a:buClr>
                <a:srgbClr val="083160"/>
              </a:buClr>
              <a:buSzPct val="90000"/>
              <a:buFont typeface="Wingdings" panose="05000000000000000000" pitchFamily="2" charset="2"/>
              <a:buNone/>
              <a:tabLst/>
              <a:defRPr/>
            </a:pPr>
            <a:r>
              <a:rPr kumimoji="0" lang="bg-BG" sz="3500" b="1" i="0" u="none" strike="noStrike" kern="1200" cap="none" spc="0" normalizeH="0" baseline="0" dirty="0">
                <a:ln>
                  <a:noFill/>
                </a:ln>
                <a:solidFill>
                  <a:srgbClr val="002060"/>
                </a:solidFill>
                <a:effectLst>
                  <a:outerShdw blurRad="38100" dist="38100" dir="2700000" algn="tl">
                    <a:srgbClr val="000000">
                      <a:alpha val="43137"/>
                    </a:srgbClr>
                  </a:outerShdw>
                </a:effectLst>
                <a:uLnTx/>
                <a:uFillTx/>
                <a:latin typeface="Times New Roman"/>
                <a:ea typeface="+mn-ea"/>
                <a:cs typeface="Arial"/>
              </a:rPr>
              <a:t>Кога неравното третиране не представлява дискриминация?</a:t>
            </a:r>
          </a:p>
          <a:p>
            <a:pPr marL="0" marR="0" lvl="0" indent="0" defTabSz="926658" rtl="0" eaLnBrk="0" fontAlgn="base" latinLnBrk="0" hangingPunct="0">
              <a:lnSpc>
                <a:spcPct val="90000"/>
              </a:lnSpc>
              <a:spcBef>
                <a:spcPct val="20000"/>
              </a:spcBef>
              <a:spcAft>
                <a:spcPts val="569"/>
              </a:spcAft>
              <a:buClr>
                <a:srgbClr val="083160"/>
              </a:buClr>
              <a:buSzPct val="90000"/>
              <a:buFont typeface="Wingdings" panose="05000000000000000000" pitchFamily="2" charset="2"/>
              <a:buNone/>
              <a:tabLst/>
              <a:defRPr/>
            </a:pPr>
            <a:endParaRPr kumimoji="0" lang="bg-BG" b="1" i="0" u="none" strike="noStrike" kern="1200" cap="none" spc="0" normalizeH="0" baseline="0" dirty="0">
              <a:ln>
                <a:noFill/>
              </a:ln>
              <a:solidFill>
                <a:srgbClr val="002060"/>
              </a:solidFill>
              <a:effectLst>
                <a:outerShdw blurRad="38100" dist="38100" dir="2700000" algn="tl">
                  <a:srgbClr val="000000">
                    <a:alpha val="43137"/>
                  </a:srgbClr>
                </a:outerShdw>
              </a:effectLst>
              <a:uLnTx/>
              <a:uFillTx/>
              <a:latin typeface="Times New Roman"/>
              <a:ea typeface="+mn-ea"/>
              <a:cs typeface="Arial"/>
            </a:endParaRPr>
          </a:p>
          <a:p>
            <a:pPr marL="0" marR="0" lvl="0" indent="0" defTabSz="926658" rtl="0" eaLnBrk="0" fontAlgn="base" latinLnBrk="0" hangingPunct="0">
              <a:lnSpc>
                <a:spcPct val="90000"/>
              </a:lnSpc>
              <a:spcBef>
                <a:spcPct val="20000"/>
              </a:spcBef>
              <a:spcAft>
                <a:spcPts val="569"/>
              </a:spcAft>
              <a:buClr>
                <a:srgbClr val="083160"/>
              </a:buClr>
              <a:buSzPct val="90000"/>
              <a:buFont typeface="Wingdings" panose="05000000000000000000" pitchFamily="2" charset="2"/>
              <a:buNone/>
              <a:tabLst/>
              <a:defRPr/>
            </a:pPr>
            <a:endParaRPr kumimoji="0" lang="bg-BG" b="1" i="0" u="none" strike="noStrike" kern="1200" cap="none" spc="0" normalizeH="0" baseline="0" dirty="0">
              <a:ln>
                <a:noFill/>
              </a:ln>
              <a:solidFill>
                <a:srgbClr val="002060"/>
              </a:solidFill>
              <a:effectLst>
                <a:outerShdw blurRad="38100" dist="38100" dir="2700000" algn="tl">
                  <a:srgbClr val="000000">
                    <a:alpha val="43137"/>
                  </a:srgbClr>
                </a:outerShdw>
              </a:effectLst>
              <a:uLnTx/>
              <a:uFillTx/>
              <a:latin typeface="Times New Roman"/>
              <a:ea typeface="+mn-ea"/>
              <a:cs typeface="Arial"/>
            </a:endParaRPr>
          </a:p>
          <a:p>
            <a:pPr marL="0" marR="0" lvl="0" indent="0" algn="just" defTabSz="926658" rtl="0" eaLnBrk="0" fontAlgn="base" latinLnBrk="0" hangingPunct="0">
              <a:lnSpc>
                <a:spcPct val="90000"/>
              </a:lnSpc>
              <a:spcBef>
                <a:spcPct val="20000"/>
              </a:spcBef>
              <a:spcAft>
                <a:spcPts val="569"/>
              </a:spcAft>
              <a:buClr>
                <a:srgbClr val="083160"/>
              </a:buClr>
              <a:buSzPct val="90000"/>
              <a:buFont typeface="Wingdings" panose="05000000000000000000" pitchFamily="2" charset="2"/>
              <a:buNone/>
              <a:tabLst/>
              <a:defRPr/>
            </a:pPr>
            <a:r>
              <a:rPr kumimoji="0" lang="bg-BG" altLang="bg-BG" sz="2600" b="1" i="0" u="none" strike="noStrike" kern="1200" cap="none" spc="0" normalizeH="0" baseline="0" dirty="0">
                <a:ln>
                  <a:noFill/>
                </a:ln>
                <a:solidFill>
                  <a:srgbClr val="002060"/>
                </a:solidFill>
                <a:effectLst/>
                <a:uLnTx/>
                <a:uFillTx/>
                <a:latin typeface="Times New Roman" panose="02020603050405020304" pitchFamily="18" charset="0"/>
                <a:cs typeface="Times New Roman" panose="02020603050405020304" pitchFamily="18" charset="0"/>
              </a:rPr>
              <a:t>Самият закон допуска проявни форми на неравно третиране, като изрично ги изключва от понятието за дискриминация (чл. 7 ЗЗДискр.) Предварителната закрила при уволнение очевидно поставя в привилегировано положение спрямо останалите работници и служители бременните жени, жени в напреднал стадий на лечение ин-витро и т.н. По силата на изрична законова норма обаче (чл. 7, ал. 1, т. 7 ЗЗДискр.) тази закрила не се счита за дискриминация. Прекратяването на трудовия договор поради пенсиониране също не представлява дискриминация за по-възрастните служители, защото предпоставките за придобиване на право на пенсия са уредени в закона и достигането на изискуемата възраст и стаж е обективен факт. С „неравното третиране“ в тези случаи работодателят не допуска дискриминация, затова не може да се поставя и въпросът за ангажиране на отговорността му.</a:t>
            </a:r>
          </a:p>
          <a:p>
            <a:pPr marL="0" marR="0" lvl="0" indent="0" algn="just" defTabSz="926658" rtl="0" eaLnBrk="0" fontAlgn="base" latinLnBrk="0" hangingPunct="0">
              <a:lnSpc>
                <a:spcPct val="90000"/>
              </a:lnSpc>
              <a:spcBef>
                <a:spcPct val="20000"/>
              </a:spcBef>
              <a:spcAft>
                <a:spcPts val="569"/>
              </a:spcAft>
              <a:buClr>
                <a:srgbClr val="083160"/>
              </a:buClr>
              <a:buSzPct val="90000"/>
              <a:buFont typeface="Wingdings" panose="05000000000000000000" pitchFamily="2" charset="2"/>
              <a:buNone/>
              <a:tabLst/>
              <a:defRPr/>
            </a:pPr>
            <a:br>
              <a:rPr kumimoji="0" lang="bg-BG" sz="2600" b="1" i="0" u="none" strike="noStrike" kern="1200" cap="none" spc="0" normalizeH="0" baseline="0" dirty="0">
                <a:ln>
                  <a:noFill/>
                </a:ln>
                <a:solidFill>
                  <a:srgbClr val="002060"/>
                </a:solidFill>
                <a:effectLst/>
                <a:uLnTx/>
                <a:uFillTx/>
                <a:latin typeface="Times New Roman" panose="02020603050405020304" pitchFamily="18" charset="0"/>
                <a:ea typeface="+mj-ea"/>
                <a:cs typeface="Times New Roman" panose="02020603050405020304" pitchFamily="18" charset="0"/>
              </a:rPr>
            </a:br>
            <a:br>
              <a:rPr lang="bg-BG" dirty="0"/>
            </a:br>
            <a:endParaRPr lang="bg-BG" dirty="0"/>
          </a:p>
        </p:txBody>
      </p:sp>
      <p:sp>
        <p:nvSpPr>
          <p:cNvPr id="4" name="Контейнер за номер на слайда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566E07-EF5E-4296-A62D-F3991A428B8B}" type="slidenum">
              <a:rPr kumimoji="0" lang="bg-BG" sz="1200" b="0" i="0" u="none" strike="noStrike" kern="1200" cap="none" spc="0" normalizeH="0" baseline="0" noProof="0" smtClean="0">
                <a:ln>
                  <a:noFill/>
                </a:ln>
                <a:solidFill>
                  <a:srgbClr val="2B338C">
                    <a:tint val="75000"/>
                  </a:srgbClr>
                </a:solidFill>
                <a:effectLst/>
                <a:uLnTx/>
                <a:uFillTx/>
                <a:latin typeface="Futu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bg-BG" sz="1200" b="0" i="0" u="none" strike="noStrike" kern="1200" cap="none" spc="0" normalizeH="0" baseline="0" noProof="0">
              <a:ln>
                <a:noFill/>
              </a:ln>
              <a:solidFill>
                <a:srgbClr val="2B338C">
                  <a:tint val="75000"/>
                </a:srgbClr>
              </a:solidFill>
              <a:effectLst/>
              <a:uLnTx/>
              <a:uFillTx/>
              <a:latin typeface="Futura"/>
              <a:ea typeface="+mn-ea"/>
              <a:cs typeface="+mn-cs"/>
            </a:endParaRPr>
          </a:p>
        </p:txBody>
      </p:sp>
    </p:spTree>
    <p:extLst>
      <p:ext uri="{BB962C8B-B14F-4D97-AF65-F5344CB8AC3E}">
        <p14:creationId xmlns:p14="http://schemas.microsoft.com/office/powerpoint/2010/main" val="1446423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675120" y="897659"/>
            <a:ext cx="11061251" cy="5823815"/>
          </a:xfrm>
        </p:spPr>
        <p:txBody>
          <a:bodyPr>
            <a:normAutofit lnSpcReduction="10000"/>
          </a:bodyPr>
          <a:lstStyle/>
          <a:p>
            <a:pPr marL="0" marR="0" lvl="0" indent="0" defTabSz="926658" rtl="0" eaLnBrk="0" fontAlgn="base" latinLnBrk="0" hangingPunct="0">
              <a:lnSpc>
                <a:spcPct val="90000"/>
              </a:lnSpc>
              <a:spcBef>
                <a:spcPct val="20000"/>
              </a:spcBef>
              <a:spcAft>
                <a:spcPts val="569"/>
              </a:spcAft>
              <a:buClr>
                <a:srgbClr val="083160"/>
              </a:buClr>
              <a:buSzPct val="90000"/>
              <a:buFont typeface="Wingdings" panose="05000000000000000000" pitchFamily="2" charset="2"/>
              <a:buNone/>
              <a:tabLst/>
              <a:defRPr/>
            </a:pPr>
            <a:r>
              <a:rPr kumimoji="0" lang="bg-BG" sz="4000" b="1" i="0" u="none" strike="noStrike" kern="1200" cap="none" spc="0" normalizeH="0" baseline="0" dirty="0">
                <a:ln>
                  <a:noFill/>
                </a:ln>
                <a:solidFill>
                  <a:srgbClr val="002060"/>
                </a:solidFill>
                <a:effectLst>
                  <a:outerShdw blurRad="38100" dist="38100" dir="2700000" algn="tl">
                    <a:srgbClr val="000000">
                      <a:alpha val="43137"/>
                    </a:srgbClr>
                  </a:outerShdw>
                </a:effectLst>
                <a:uLnTx/>
                <a:uFillTx/>
                <a:latin typeface="Times New Roman"/>
                <a:ea typeface="+mn-ea"/>
                <a:cs typeface="Arial"/>
              </a:rPr>
              <a:t>Тормоз на работното място</a:t>
            </a:r>
          </a:p>
          <a:p>
            <a:pPr marL="0" marR="0" lvl="0" indent="0" defTabSz="926658" rtl="0" eaLnBrk="0" fontAlgn="base" latinLnBrk="0" hangingPunct="0">
              <a:lnSpc>
                <a:spcPct val="90000"/>
              </a:lnSpc>
              <a:spcBef>
                <a:spcPct val="20000"/>
              </a:spcBef>
              <a:spcAft>
                <a:spcPts val="569"/>
              </a:spcAft>
              <a:buClr>
                <a:srgbClr val="083160"/>
              </a:buClr>
              <a:buSzPct val="90000"/>
              <a:buFont typeface="Wingdings" panose="05000000000000000000" pitchFamily="2" charset="2"/>
              <a:buNone/>
              <a:tabLst/>
              <a:defRPr/>
            </a:pPr>
            <a:endParaRPr kumimoji="0" lang="bg-BG" b="1" i="0" u="none" strike="noStrike" kern="1200" cap="none" spc="0" normalizeH="0" baseline="0" dirty="0">
              <a:ln>
                <a:noFill/>
              </a:ln>
              <a:solidFill>
                <a:srgbClr val="002060"/>
              </a:solidFill>
              <a:effectLst>
                <a:outerShdw blurRad="38100" dist="38100" dir="2700000" algn="tl">
                  <a:srgbClr val="000000">
                    <a:alpha val="43137"/>
                  </a:srgbClr>
                </a:outerShdw>
              </a:effectLst>
              <a:uLnTx/>
              <a:uFillTx/>
              <a:latin typeface="Times New Roman"/>
              <a:ea typeface="+mn-ea"/>
              <a:cs typeface="Arial"/>
            </a:endParaRPr>
          </a:p>
          <a:p>
            <a:pPr marL="0" marR="0" lvl="0" indent="0" algn="l" defTabSz="926658" rtl="0" eaLnBrk="0" fontAlgn="base" latinLnBrk="0" hangingPunct="0">
              <a:lnSpc>
                <a:spcPct val="80000"/>
              </a:lnSpc>
              <a:spcBef>
                <a:spcPct val="20000"/>
              </a:spcBef>
              <a:spcAft>
                <a:spcPct val="0"/>
              </a:spcAft>
              <a:buClr>
                <a:srgbClr val="083160"/>
              </a:buClr>
              <a:buSzPct val="90000"/>
              <a:buFont typeface="Wingdings" panose="05000000000000000000" pitchFamily="2" charset="2"/>
              <a:buNone/>
              <a:tabLst/>
              <a:defRPr/>
            </a:pPr>
            <a:endParaRPr kumimoji="0" lang="ru-RU" altLang="bg-BG" sz="1800" b="0" i="0" u="none" strike="noStrike" kern="1200" cap="none" spc="0" normalizeH="0" baseline="0" noProof="0" dirty="0">
              <a:ln>
                <a:noFill/>
              </a:ln>
              <a:solidFill>
                <a:srgbClr val="083160"/>
              </a:solidFill>
              <a:effectLst/>
              <a:uLnTx/>
              <a:uFillTx/>
              <a:latin typeface="Verdana" panose="020B0604030504040204" pitchFamily="34" charset="0"/>
              <a:ea typeface="+mn-ea"/>
              <a:cs typeface="Arial"/>
            </a:endParaRPr>
          </a:p>
          <a:p>
            <a:pPr marL="0" marR="0" lvl="0" indent="0" algn="just" defTabSz="926658" rtl="0" eaLnBrk="0" fontAlgn="base" latinLnBrk="0" hangingPunct="0">
              <a:lnSpc>
                <a:spcPct val="80000"/>
              </a:lnSpc>
              <a:spcBef>
                <a:spcPct val="20000"/>
              </a:spcBef>
              <a:spcAft>
                <a:spcPct val="0"/>
              </a:spcAft>
              <a:buClr>
                <a:srgbClr val="083160"/>
              </a:buClr>
              <a:buSzPct val="90000"/>
              <a:buFont typeface="Wingdings" panose="05000000000000000000" pitchFamily="2" charset="2"/>
              <a:buNone/>
              <a:tabLst/>
              <a:defRPr/>
            </a:pPr>
            <a:r>
              <a:rPr kumimoji="0" lang="bg-BG" altLang="bg-BG" b="1" i="0" u="none" strike="noStrike" kern="1200" cap="none" spc="0" normalizeH="0" baseline="0" noProof="0" dirty="0">
                <a:ln>
                  <a:noFill/>
                </a:ln>
                <a:solidFill>
                  <a:srgbClr val="083160"/>
                </a:solidFill>
                <a:effectLst/>
                <a:uLnTx/>
                <a:uFillTx/>
                <a:latin typeface="Times New Roman" panose="02020603050405020304" pitchFamily="18" charset="0"/>
                <a:cs typeface="Times New Roman" panose="02020603050405020304" pitchFamily="18" charset="0"/>
              </a:rPr>
              <a:t>Чл. 17. Работодател, получил оплакване от работник или служител, който се смята за подложен на тормоз, включително сексуален тормоз, на работното място, е длъжен незабавно да извърши проверка, да предприеме мерки за прекратяване на тормоза, както и за налагане на дисциплинарна отговорност, ако тормозът е извършен от друг работник или служител.</a:t>
            </a:r>
          </a:p>
          <a:p>
            <a:pPr marL="0" marR="0" lvl="0" indent="0" algn="just" defTabSz="926658" rtl="0" eaLnBrk="0" fontAlgn="base" latinLnBrk="0" hangingPunct="0">
              <a:lnSpc>
                <a:spcPct val="80000"/>
              </a:lnSpc>
              <a:spcBef>
                <a:spcPct val="20000"/>
              </a:spcBef>
              <a:spcAft>
                <a:spcPct val="0"/>
              </a:spcAft>
              <a:buClr>
                <a:srgbClr val="083160"/>
              </a:buClr>
              <a:buSzPct val="90000"/>
              <a:buFont typeface="Wingdings" panose="05000000000000000000" pitchFamily="2" charset="2"/>
              <a:buNone/>
              <a:tabLst/>
              <a:defRPr/>
            </a:pPr>
            <a:endParaRPr lang="bg-BG" b="1" dirty="0">
              <a:solidFill>
                <a:srgbClr val="083160"/>
              </a:solidFill>
              <a:latin typeface="Times New Roman" panose="02020603050405020304" pitchFamily="18" charset="0"/>
              <a:ea typeface="+mj-ea"/>
              <a:cs typeface="Times New Roman" panose="02020603050405020304" pitchFamily="18" charset="0"/>
            </a:endParaRPr>
          </a:p>
          <a:p>
            <a:pPr marL="0" marR="0" lvl="0" indent="0" algn="just" defTabSz="926658" rtl="0" eaLnBrk="0" fontAlgn="base" latinLnBrk="0" hangingPunct="0">
              <a:lnSpc>
                <a:spcPct val="80000"/>
              </a:lnSpc>
              <a:spcBef>
                <a:spcPct val="20000"/>
              </a:spcBef>
              <a:spcAft>
                <a:spcPct val="0"/>
              </a:spcAft>
              <a:buClr>
                <a:srgbClr val="083160"/>
              </a:buClr>
              <a:buSzPct val="90000"/>
              <a:buFont typeface="Wingdings" panose="05000000000000000000" pitchFamily="2" charset="2"/>
              <a:buNone/>
              <a:tabLst/>
              <a:defRPr/>
            </a:pPr>
            <a:r>
              <a:rPr lang="bg-BG" b="1" dirty="0">
                <a:solidFill>
                  <a:srgbClr val="083160"/>
                </a:solidFill>
                <a:latin typeface="Times New Roman" panose="02020603050405020304" pitchFamily="18" charset="0"/>
                <a:ea typeface="+mj-ea"/>
                <a:cs typeface="Times New Roman" panose="02020603050405020304" pitchFamily="18" charset="0"/>
              </a:rPr>
              <a:t>Следователно:</a:t>
            </a:r>
          </a:p>
          <a:p>
            <a:pPr marL="0" marR="0" lvl="0" indent="0" algn="just" defTabSz="926658" rtl="0" eaLnBrk="0" fontAlgn="base" latinLnBrk="0" hangingPunct="0">
              <a:lnSpc>
                <a:spcPct val="80000"/>
              </a:lnSpc>
              <a:spcBef>
                <a:spcPct val="20000"/>
              </a:spcBef>
              <a:spcAft>
                <a:spcPct val="0"/>
              </a:spcAft>
              <a:buClr>
                <a:srgbClr val="083160"/>
              </a:buClr>
              <a:buSzPct val="90000"/>
              <a:buFont typeface="Wingdings" panose="05000000000000000000" pitchFamily="2" charset="2"/>
              <a:buNone/>
              <a:tabLst/>
              <a:defRPr/>
            </a:pPr>
            <a:r>
              <a:rPr kumimoji="0" lang="bg-BG" b="1" i="0" u="none" strike="noStrike" kern="1200" cap="none" spc="0" normalizeH="0" baseline="0" dirty="0">
                <a:ln>
                  <a:noFill/>
                </a:ln>
                <a:solidFill>
                  <a:srgbClr val="002060"/>
                </a:solidFill>
                <a:effectLst/>
                <a:uLnTx/>
                <a:uFillTx/>
                <a:latin typeface="Times New Roman" panose="02020603050405020304" pitchFamily="18" charset="0"/>
                <a:ea typeface="+mj-ea"/>
                <a:cs typeface="Times New Roman" panose="02020603050405020304" pitchFamily="18" charset="0"/>
              </a:rPr>
              <a:t>•	Тормозът е проява на нежелано поведение, </a:t>
            </a:r>
          </a:p>
          <a:p>
            <a:pPr marL="0" marR="0" lvl="0" indent="0" algn="just" defTabSz="926658" rtl="0" eaLnBrk="0" fontAlgn="base" latinLnBrk="0" hangingPunct="0">
              <a:lnSpc>
                <a:spcPct val="80000"/>
              </a:lnSpc>
              <a:spcBef>
                <a:spcPct val="20000"/>
              </a:spcBef>
              <a:spcAft>
                <a:spcPct val="0"/>
              </a:spcAft>
              <a:buClr>
                <a:srgbClr val="083160"/>
              </a:buClr>
              <a:buSzPct val="90000"/>
              <a:buFont typeface="Wingdings" panose="05000000000000000000" pitchFamily="2" charset="2"/>
              <a:buNone/>
              <a:tabLst/>
              <a:defRPr/>
            </a:pPr>
            <a:r>
              <a:rPr kumimoji="0" lang="bg-BG" b="1" i="0" u="none" strike="noStrike" kern="1200" cap="none" spc="0" normalizeH="0" baseline="0" dirty="0">
                <a:ln>
                  <a:noFill/>
                </a:ln>
                <a:solidFill>
                  <a:srgbClr val="002060"/>
                </a:solidFill>
                <a:effectLst/>
                <a:uLnTx/>
                <a:uFillTx/>
                <a:latin typeface="Times New Roman" panose="02020603050405020304" pitchFamily="18" charset="0"/>
                <a:ea typeface="+mj-ea"/>
                <a:cs typeface="Times New Roman" panose="02020603050405020304" pitchFamily="18" charset="0"/>
              </a:rPr>
              <a:t>•	свързано с признак – предмет на защита,</a:t>
            </a:r>
          </a:p>
          <a:p>
            <a:pPr marL="0" marR="0" lvl="0" indent="0" algn="just" defTabSz="926658" rtl="0" eaLnBrk="0" fontAlgn="base" latinLnBrk="0" hangingPunct="0">
              <a:lnSpc>
                <a:spcPct val="80000"/>
              </a:lnSpc>
              <a:spcBef>
                <a:spcPct val="20000"/>
              </a:spcBef>
              <a:spcAft>
                <a:spcPct val="0"/>
              </a:spcAft>
              <a:buClr>
                <a:srgbClr val="083160"/>
              </a:buClr>
              <a:buSzPct val="90000"/>
              <a:buFont typeface="Wingdings" panose="05000000000000000000" pitchFamily="2" charset="2"/>
              <a:buNone/>
              <a:tabLst/>
              <a:defRPr/>
            </a:pPr>
            <a:r>
              <a:rPr kumimoji="0" lang="bg-BG" b="1" i="0" u="none" strike="noStrike" kern="1200" cap="none" spc="0" normalizeH="0" baseline="0" dirty="0">
                <a:ln>
                  <a:noFill/>
                </a:ln>
                <a:solidFill>
                  <a:srgbClr val="002060"/>
                </a:solidFill>
                <a:effectLst/>
                <a:uLnTx/>
                <a:uFillTx/>
                <a:latin typeface="Times New Roman" panose="02020603050405020304" pitchFamily="18" charset="0"/>
                <a:ea typeface="+mj-ea"/>
                <a:cs typeface="Times New Roman" panose="02020603050405020304" pitchFamily="18" charset="0"/>
              </a:rPr>
              <a:t>•	и имащо за цел или резултат накърняване на достойнството на засегнатото лице и създаване на враждебна, принизяваща, унизителна, обидна или застрашителна среда.</a:t>
            </a:r>
          </a:p>
          <a:p>
            <a:pPr marL="0" marR="0" lvl="0" indent="0" algn="just" defTabSz="926658" rtl="0" eaLnBrk="0" fontAlgn="base" latinLnBrk="0" hangingPunct="0">
              <a:lnSpc>
                <a:spcPct val="80000"/>
              </a:lnSpc>
              <a:spcBef>
                <a:spcPct val="20000"/>
              </a:spcBef>
              <a:spcAft>
                <a:spcPct val="0"/>
              </a:spcAft>
              <a:buClr>
                <a:srgbClr val="083160"/>
              </a:buClr>
              <a:buSzPct val="90000"/>
              <a:buFont typeface="Wingdings" panose="05000000000000000000" pitchFamily="2" charset="2"/>
              <a:buNone/>
              <a:tabLst/>
              <a:defRPr/>
            </a:pPr>
            <a:br>
              <a:rPr kumimoji="0" lang="bg-BG" sz="1800" b="1" i="0" u="none" strike="noStrike" kern="1200" cap="none" spc="0" normalizeH="0" baseline="0" dirty="0">
                <a:ln>
                  <a:noFill/>
                </a:ln>
                <a:solidFill>
                  <a:srgbClr val="002060"/>
                </a:solidFill>
                <a:effectLst/>
                <a:uLnTx/>
                <a:uFillTx/>
                <a:latin typeface="Times New Roman" panose="02020603050405020304" pitchFamily="18" charset="0"/>
                <a:ea typeface="+mj-ea"/>
                <a:cs typeface="Times New Roman" panose="02020603050405020304" pitchFamily="18" charset="0"/>
              </a:rPr>
            </a:br>
            <a:br>
              <a:rPr lang="bg-BG" dirty="0"/>
            </a:br>
            <a:endParaRPr lang="bg-BG" dirty="0"/>
          </a:p>
        </p:txBody>
      </p:sp>
      <p:sp>
        <p:nvSpPr>
          <p:cNvPr id="4" name="Контейнер за номер на слайда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566E07-EF5E-4296-A62D-F3991A428B8B}" type="slidenum">
              <a:rPr kumimoji="0" lang="bg-BG" sz="1200" b="0" i="0" u="none" strike="noStrike" kern="1200" cap="none" spc="0" normalizeH="0" baseline="0" noProof="0" smtClean="0">
                <a:ln>
                  <a:noFill/>
                </a:ln>
                <a:solidFill>
                  <a:srgbClr val="2B338C">
                    <a:tint val="75000"/>
                  </a:srgbClr>
                </a:solidFill>
                <a:effectLst/>
                <a:uLnTx/>
                <a:uFillTx/>
                <a:latin typeface="Futu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bg-BG" sz="1200" b="0" i="0" u="none" strike="noStrike" kern="1200" cap="none" spc="0" normalizeH="0" baseline="0" noProof="0">
              <a:ln>
                <a:noFill/>
              </a:ln>
              <a:solidFill>
                <a:srgbClr val="2B338C">
                  <a:tint val="75000"/>
                </a:srgbClr>
              </a:solidFill>
              <a:effectLst/>
              <a:uLnTx/>
              <a:uFillTx/>
              <a:latin typeface="Futura"/>
              <a:ea typeface="+mn-ea"/>
              <a:cs typeface="+mn-cs"/>
            </a:endParaRPr>
          </a:p>
        </p:txBody>
      </p:sp>
    </p:spTree>
    <p:extLst>
      <p:ext uri="{BB962C8B-B14F-4D97-AF65-F5344CB8AC3E}">
        <p14:creationId xmlns:p14="http://schemas.microsoft.com/office/powerpoint/2010/main" val="3855905784"/>
      </p:ext>
    </p:extLst>
  </p:cSld>
  <p:clrMapOvr>
    <a:masterClrMapping/>
  </p:clrMapOvr>
</p:sld>
</file>

<file path=ppt/theme/theme1.xml><?xml version="1.0" encoding="utf-8"?>
<a:theme xmlns:a="http://schemas.openxmlformats.org/drawingml/2006/main" name="AccentBoxVTI">
  <a:themeElements>
    <a:clrScheme name="AnalogousFromLightSeedLeftStep">
      <a:dk1>
        <a:srgbClr val="000000"/>
      </a:dk1>
      <a:lt1>
        <a:srgbClr val="FFFFFF"/>
      </a:lt1>
      <a:dk2>
        <a:srgbClr val="243141"/>
      </a:dk2>
      <a:lt2>
        <a:srgbClr val="E8E7E2"/>
      </a:lt2>
      <a:accent1>
        <a:srgbClr val="949BC8"/>
      </a:accent1>
      <a:accent2>
        <a:srgbClr val="7D9FBC"/>
      </a:accent2>
      <a:accent3>
        <a:srgbClr val="81ACAE"/>
      </a:accent3>
      <a:accent4>
        <a:srgbClr val="74AE98"/>
      </a:accent4>
      <a:accent5>
        <a:srgbClr val="82AF8B"/>
      </a:accent5>
      <a:accent6>
        <a:srgbClr val="80AE74"/>
      </a:accent6>
      <a:hlink>
        <a:srgbClr val="8A8454"/>
      </a:hlink>
      <a:folHlink>
        <a:srgbClr val="7F7F7F"/>
      </a:folHlink>
    </a:clrScheme>
    <a:fontScheme name="Avenir">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docProps/app.xml><?xml version="1.0" encoding="utf-8"?>
<Properties xmlns="http://schemas.openxmlformats.org/officeDocument/2006/extended-properties" xmlns:vt="http://schemas.openxmlformats.org/officeDocument/2006/docPropsVTypes">
  <TotalTime>103</TotalTime>
  <Words>1452</Words>
  <Application>Microsoft Office PowerPoint</Application>
  <PresentationFormat>Widescreen</PresentationFormat>
  <Paragraphs>118</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Calibri</vt:lpstr>
      <vt:lpstr>Futura</vt:lpstr>
      <vt:lpstr>Neue Haas Grotesk Text Pro</vt:lpstr>
      <vt:lpstr>Times New Roman</vt:lpstr>
      <vt:lpstr>Verdana</vt:lpstr>
      <vt:lpstr>Wingdings</vt:lpstr>
      <vt:lpstr>AccentBoxVTI</vt:lpstr>
      <vt:lpstr>     Институционална и законодателна рамка за защитата от насилие и тормоз на работното място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доц. д-р Андрей Александров – адвокат, съдружник в Адвокатско дружество "Камбуров и съдружници" Доцент по трудово право и обществено осигуряване в ИДП при Българската академия на науките a.alexandrov@kambourov.biz    Благодаря Ви за вниманието!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Актуални проблеми на трудовото право</dc:title>
  <dc:creator>Andrey Alexandrov</dc:creator>
  <cp:lastModifiedBy>Andrey Alexandrov</cp:lastModifiedBy>
  <cp:revision>4</cp:revision>
  <dcterms:created xsi:type="dcterms:W3CDTF">2022-03-05T08:55:50Z</dcterms:created>
  <dcterms:modified xsi:type="dcterms:W3CDTF">2022-06-06T07:12:09Z</dcterms:modified>
</cp:coreProperties>
</file>